
<file path=[Content_Types].xml><?xml version="1.0" encoding="utf-8"?>
<Types xmlns="http://schemas.openxmlformats.org/package/2006/content-types">
  <Default ContentType="application/vnd.openxmlformats-officedocument.spreadsheetml.sheet" Extension="xlsx"/>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9" roundtripDataSignature="AMtx7mixwMOTVsFP9WXBCNh6ZCZ0Q1Eb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5891AD"/>
              </a:solidFill>
              <a:ln w="19050">
                <a:noFill/>
              </a:ln>
              <a:effectLst/>
            </c:spPr>
            <c:extLst>
              <c:ext xmlns:c16="http://schemas.microsoft.com/office/drawing/2014/chart" uri="{C3380CC4-5D6E-409C-BE32-E72D297353CC}">
                <c16:uniqueId val="{00000001-B9B8-4964-B59D-7BDDEFF30038}"/>
              </c:ext>
            </c:extLst>
          </c:dPt>
          <c:dPt>
            <c:idx val="1"/>
            <c:bubble3D val="0"/>
            <c:spPr>
              <a:solidFill>
                <a:srgbClr val="28647E"/>
              </a:solidFill>
              <a:ln w="19050">
                <a:noFill/>
              </a:ln>
              <a:effectLst/>
            </c:spPr>
            <c:extLst>
              <c:ext xmlns:c16="http://schemas.microsoft.com/office/drawing/2014/chart" uri="{C3380CC4-5D6E-409C-BE32-E72D297353CC}">
                <c16:uniqueId val="{00000003-B9B8-4964-B59D-7BDDEFF30038}"/>
              </c:ext>
            </c:extLst>
          </c:dPt>
          <c:dPt>
            <c:idx val="2"/>
            <c:bubble3D val="0"/>
            <c:spPr>
              <a:solidFill>
                <a:srgbClr val="FF6F31"/>
              </a:solidFill>
              <a:ln w="19050">
                <a:noFill/>
              </a:ln>
              <a:effectLst/>
            </c:spPr>
            <c:extLst>
              <c:ext xmlns:c16="http://schemas.microsoft.com/office/drawing/2014/chart" uri="{C3380CC4-5D6E-409C-BE32-E72D297353CC}">
                <c16:uniqueId val="{00000002-B9B8-4964-B59D-7BDDEFF30038}"/>
              </c:ext>
            </c:extLst>
          </c:dPt>
          <c:dLbls>
            <c:sp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Constant</c:v>
                </c:pt>
                <c:pt idx="1">
                  <c:v>Decrease</c:v>
                </c:pt>
                <c:pt idx="2">
                  <c:v>Increase</c:v>
                </c:pt>
              </c:strCache>
            </c:strRef>
          </c:cat>
          <c:val>
            <c:numRef>
              <c:f>Sheet1!$B$2:$B$4</c:f>
              <c:numCache>
                <c:formatCode>General</c:formatCode>
                <c:ptCount val="3"/>
                <c:pt idx="0">
                  <c:v>14977</c:v>
                </c:pt>
                <c:pt idx="1">
                  <c:v>84</c:v>
                </c:pt>
                <c:pt idx="2">
                  <c:v>549</c:v>
                </c:pt>
              </c:numCache>
            </c:numRef>
          </c:val>
          <c:extLst>
            <c:ext xmlns:c16="http://schemas.microsoft.com/office/drawing/2014/chart" uri="{C3380CC4-5D6E-409C-BE32-E72D297353CC}">
              <c16:uniqueId val="{00000000-B9B8-4964-B59D-7BDDEFF30038}"/>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Status</c:v>
                </c:pt>
              </c:strCache>
            </c:strRef>
          </c:tx>
          <c:dPt>
            <c:idx val="0"/>
            <c:bubble3D val="0"/>
            <c:spPr>
              <a:solidFill>
                <a:srgbClr val="5891A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DAD-45B7-9E04-902A3DBB5776}"/>
              </c:ext>
            </c:extLst>
          </c:dPt>
          <c:dPt>
            <c:idx val="1"/>
            <c:bubble3D val="0"/>
            <c:spPr>
              <a:solidFill>
                <a:srgbClr val="28647E"/>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9DAD-45B7-9E04-902A3DBB5776}"/>
              </c:ext>
            </c:extLst>
          </c:dPt>
          <c:dPt>
            <c:idx val="2"/>
            <c:bubble3D val="0"/>
            <c:spPr>
              <a:solidFill>
                <a:srgbClr val="FF6F3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9DAD-45B7-9E04-902A3DBB5776}"/>
              </c:ext>
            </c:extLst>
          </c:dPt>
          <c:dLbls>
            <c:spPr>
              <a:solidFill>
                <a:srgbClr val="000000">
                  <a:lumMod val="75000"/>
                  <a:lumOff val="25000"/>
                </a:srgbClr>
              </a:solid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Constant</c:v>
                </c:pt>
                <c:pt idx="1">
                  <c:v>Decrease</c:v>
                </c:pt>
                <c:pt idx="2">
                  <c:v>Increase</c:v>
                </c:pt>
              </c:strCache>
            </c:strRef>
          </c:cat>
          <c:val>
            <c:numRef>
              <c:f>Sheet1!$B$2:$B$4</c:f>
              <c:numCache>
                <c:formatCode>General</c:formatCode>
                <c:ptCount val="3"/>
                <c:pt idx="0">
                  <c:v>21380</c:v>
                </c:pt>
                <c:pt idx="1">
                  <c:v>244</c:v>
                </c:pt>
                <c:pt idx="2">
                  <c:v>2760</c:v>
                </c:pt>
              </c:numCache>
            </c:numRef>
          </c:val>
          <c:extLst>
            <c:ext xmlns:c16="http://schemas.microsoft.com/office/drawing/2014/chart" uri="{C3380CC4-5D6E-409C-BE32-E72D297353CC}">
              <c16:uniqueId val="{00000000-9DAD-45B7-9E04-902A3DBB577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81210408464566919"/>
          <c:y val="0.35502827540426452"/>
          <c:w val="0.18633341535433071"/>
          <c:h val="0.2594745165185459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FF6F31"/>
              </a:solidFill>
              <a:ln w="19050">
                <a:solidFill>
                  <a:schemeClr val="lt1"/>
                </a:solidFill>
              </a:ln>
              <a:effectLst/>
            </c:spPr>
            <c:extLst>
              <c:ext xmlns:c16="http://schemas.microsoft.com/office/drawing/2014/chart" uri="{C3380CC4-5D6E-409C-BE32-E72D297353CC}">
                <c16:uniqueId val="{00000003-0DD2-4216-9FB5-63E1012478A6}"/>
              </c:ext>
            </c:extLst>
          </c:dPt>
          <c:dPt>
            <c:idx val="1"/>
            <c:bubble3D val="0"/>
            <c:spPr>
              <a:solidFill>
                <a:srgbClr val="28647E"/>
              </a:solidFill>
              <a:ln w="19050">
                <a:solidFill>
                  <a:schemeClr val="lt1"/>
                </a:solidFill>
              </a:ln>
              <a:effectLst/>
            </c:spPr>
            <c:extLst>
              <c:ext xmlns:c16="http://schemas.microsoft.com/office/drawing/2014/chart" uri="{C3380CC4-5D6E-409C-BE32-E72D297353CC}">
                <c16:uniqueId val="{00000002-0DD2-4216-9FB5-63E1012478A6}"/>
              </c:ext>
            </c:extLst>
          </c:dPt>
          <c:dPt>
            <c:idx val="2"/>
            <c:bubble3D val="0"/>
            <c:spPr>
              <a:solidFill>
                <a:srgbClr val="5891AD"/>
              </a:solidFill>
              <a:ln w="19050">
                <a:solidFill>
                  <a:schemeClr val="lt1"/>
                </a:solidFill>
              </a:ln>
              <a:effectLst/>
            </c:spPr>
            <c:extLst>
              <c:ext xmlns:c16="http://schemas.microsoft.com/office/drawing/2014/chart" uri="{C3380CC4-5D6E-409C-BE32-E72D297353CC}">
                <c16:uniqueId val="{00000001-0DD2-4216-9FB5-63E1012478A6}"/>
              </c:ext>
            </c:extLst>
          </c:dPt>
          <c:cat>
            <c:strRef>
              <c:f>Sheet1!$A$2:$A$4</c:f>
              <c:strCache>
                <c:ptCount val="3"/>
                <c:pt idx="0">
                  <c:v>Increase</c:v>
                </c:pt>
                <c:pt idx="1">
                  <c:v>Decrease</c:v>
                </c:pt>
                <c:pt idx="2">
                  <c:v>Constant</c:v>
                </c:pt>
              </c:strCache>
            </c:strRef>
          </c:cat>
          <c:val>
            <c:numRef>
              <c:f>Sheet1!$B$2:$B$4</c:f>
              <c:numCache>
                <c:formatCode>General</c:formatCode>
                <c:ptCount val="3"/>
                <c:pt idx="0">
                  <c:v>67</c:v>
                </c:pt>
                <c:pt idx="1">
                  <c:v>5</c:v>
                </c:pt>
                <c:pt idx="2">
                  <c:v>470</c:v>
                </c:pt>
              </c:numCache>
            </c:numRef>
          </c:val>
          <c:extLst>
            <c:ext xmlns:c16="http://schemas.microsoft.com/office/drawing/2014/chart" uri="{C3380CC4-5D6E-409C-BE32-E72D297353CC}">
              <c16:uniqueId val="{00000000-0DD2-4216-9FB5-63E1012478A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 name="Google Shape;2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71a5afecb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1971a5afecb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9fb11b7637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19fb11b7637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Immune system forms the line of defense for the human body against foreign infection and injuries through incorporating a network of immune cells. </a:t>
            </a:r>
            <a:endParaRPr/>
          </a:p>
          <a:p>
            <a:pPr indent="0" lvl="0" marL="0" rtl="0" algn="l">
              <a:lnSpc>
                <a:spcPct val="100000"/>
              </a:lnSpc>
              <a:spcBef>
                <a:spcPts val="0"/>
              </a:spcBef>
              <a:spcAft>
                <a:spcPts val="0"/>
              </a:spcAft>
              <a:buSzPts val="1400"/>
              <a:buNone/>
            </a:pPr>
            <a:r>
              <a:rPr lang="en-US"/>
              <a:t>All these involved immune cells originates from the bone marrow through different level of differentiation of the hematopoietic stem cell. </a:t>
            </a:r>
            <a:endParaRPr/>
          </a:p>
        </p:txBody>
      </p:sp>
      <p:sp>
        <p:nvSpPr>
          <p:cNvPr id="33" name="Google Shape;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9fb11b7637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19fb11b763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allow the protection of local tissues, certain immune cells, such as macrophages and DC will stay in local tissues and lead to the lose of motility. </a:t>
            </a:r>
            <a:endParaRPr/>
          </a:p>
          <a:p>
            <a:pPr indent="0" lvl="0" marL="0" rtl="0" algn="l">
              <a:lnSpc>
                <a:spcPct val="100000"/>
              </a:lnSpc>
              <a:spcBef>
                <a:spcPts val="0"/>
              </a:spcBef>
              <a:spcAft>
                <a:spcPts val="0"/>
              </a:spcAft>
              <a:buSzPts val="1400"/>
              <a:buNone/>
            </a:pPr>
            <a:r>
              <a:rPr lang="en-US"/>
              <a:t>Additionally, to accommodate with the needs in local immunity, these cells still need to replenish their number through the differentiation of monocytes into these local immune cells. </a:t>
            </a:r>
            <a:endParaRPr/>
          </a:p>
        </p:txBody>
      </p:sp>
      <p:sp>
        <p:nvSpPr>
          <p:cNvPr id="46" name="Google Shape;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one of the particularly interesting process is the differentiation of monocytes into macrophages which provides the innate immunity for local tissues for processes such as wound healing and also antigen presentration and phagocytosis which can be inherited from the monocytic functionality. </a:t>
            </a:r>
            <a:endParaRPr/>
          </a:p>
        </p:txBody>
      </p:sp>
      <p:sp>
        <p:nvSpPr>
          <p:cNvPr id="59" name="Google Shape;5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order to study the differentiation between monocytes and macrophages, researchers has developed in vitro models to study the process which PMA treatment were used for the induction of differentiation process. This differentiation process has shown to correlate with an epigenetic reprogramming impacting on regulatory elements such enhancers and promoters.</a:t>
            </a:r>
            <a:endParaRPr/>
          </a:p>
        </p:txBody>
      </p:sp>
      <p:sp>
        <p:nvSpPr>
          <p:cNvPr id="73" name="Google Shape;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Enhancers are known to function primarily through the formation of enhancer promoter crosstalk allows the crosstalk bridge leading to significantly upregulation in gene expression. However, when either one od the promoter or enhancer shows to be inaccessible, the crosstalk will not be formed leading to a low or loss of gene expression. </a:t>
            </a:r>
            <a:endParaRPr/>
          </a:p>
        </p:txBody>
      </p:sp>
      <p:sp>
        <p:nvSpPr>
          <p:cNvPr id="90" name="Google Shape;9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order to perform this study, we collected PMA treated sample sets from publicly available datasets. The dataset includes THP-1 promonocytic cells treated with 24hour PMA allowing a early stage of monocyte to macrophage differentiation status to be can be accomplished. </a:t>
            </a:r>
            <a:endParaRPr/>
          </a:p>
        </p:txBody>
      </p:sp>
      <p:sp>
        <p:nvSpPr>
          <p:cNvPr id="132" name="Google Shape;13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dataset been provided includes the RNA sequencing results and ATAC sequencing separately allows us to perform the differential expression analysis and analysis region experience accessibility changes separately. </a:t>
            </a:r>
            <a:endParaRPr/>
          </a:p>
        </p:txBody>
      </p:sp>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24" name="Shape 24"/>
        <p:cNvGrpSpPr/>
        <p:nvPr/>
      </p:nvGrpSpPr>
      <p:grpSpPr>
        <a:xfrm>
          <a:off x="0" y="0"/>
          <a:ext cx="0" cy="0"/>
          <a:chOff x="0" y="0"/>
          <a:chExt cx="0" cy="0"/>
        </a:xfrm>
      </p:grpSpPr>
      <p:sp>
        <p:nvSpPr>
          <p:cNvPr id="25" name="Google Shape;25;p1"/>
          <p:cNvSpPr txBox="1"/>
          <p:nvPr/>
        </p:nvSpPr>
        <p:spPr>
          <a:xfrm>
            <a:off x="-545432" y="1863025"/>
            <a:ext cx="12396018" cy="144655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400"/>
              <a:buFont typeface="Arial"/>
              <a:buNone/>
            </a:pPr>
            <a:r>
              <a:rPr b="0" i="0" lang="en-US" sz="4400" u="none" cap="none" strike="noStrike">
                <a:solidFill>
                  <a:srgbClr val="3F3F3F"/>
                </a:solidFill>
                <a:latin typeface="Microsoft Yahei"/>
                <a:ea typeface="Microsoft Yahei"/>
                <a:cs typeface="Microsoft Yahei"/>
                <a:sym typeface="Microsoft Yahei"/>
              </a:rPr>
              <a:t>The role of enhancers in the early stages of monocyte-to-macrophage differentiation</a:t>
            </a:r>
            <a:endParaRPr b="0" i="0" sz="4400" u="none" cap="none" strike="noStrike">
              <a:solidFill>
                <a:srgbClr val="3F3F3F"/>
              </a:solidFill>
              <a:latin typeface="Microsoft Yahei"/>
              <a:ea typeface="Microsoft Yahei"/>
              <a:cs typeface="Microsoft Yahei"/>
              <a:sym typeface="Microsoft Yahei"/>
            </a:endParaRPr>
          </a:p>
        </p:txBody>
      </p:sp>
      <p:sp>
        <p:nvSpPr>
          <p:cNvPr id="26" name="Google Shape;26;p1"/>
          <p:cNvSpPr txBox="1"/>
          <p:nvPr/>
        </p:nvSpPr>
        <p:spPr>
          <a:xfrm>
            <a:off x="8449596" y="3557273"/>
            <a:ext cx="3400990" cy="461665"/>
          </a:xfrm>
          <a:prstGeom prst="rect">
            <a:avLst/>
          </a:prstGeom>
          <a:solidFill>
            <a:srgbClr val="3F3F3F"/>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Microsoft Yahei"/>
                <a:ea typeface="Microsoft Yahei"/>
                <a:cs typeface="Microsoft Yahei"/>
                <a:sym typeface="Microsoft Yahei"/>
              </a:rPr>
              <a:t>Yi Xu</a:t>
            </a:r>
            <a:endParaRPr b="0" i="0" sz="2400" u="none" cap="none" strike="noStrike">
              <a:solidFill>
                <a:schemeClr val="lt1"/>
              </a:solidFill>
              <a:latin typeface="Microsoft Yahei"/>
              <a:ea typeface="Microsoft Yahei"/>
              <a:cs typeface="Microsoft Yahei"/>
              <a:sym typeface="Microsoft Yahei"/>
            </a:endParaRPr>
          </a:p>
        </p:txBody>
      </p:sp>
      <p:sp>
        <p:nvSpPr>
          <p:cNvPr id="27" name="Google Shape;27;p1"/>
          <p:cNvSpPr txBox="1"/>
          <p:nvPr/>
        </p:nvSpPr>
        <p:spPr>
          <a:xfrm>
            <a:off x="7118928" y="4266636"/>
            <a:ext cx="4731658" cy="70788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Supervisor: Nikki Gentle</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Co-supervisor: Vanessa Meyer</a:t>
            </a:r>
            <a:endParaRPr b="0" i="0" sz="1400" u="none" cap="none" strike="noStrike">
              <a:solidFill>
                <a:srgbClr val="000000"/>
              </a:solidFill>
              <a:latin typeface="Arial"/>
              <a:ea typeface="Arial"/>
              <a:cs typeface="Arial"/>
              <a:sym typeface="Arial"/>
            </a:endParaRPr>
          </a:p>
        </p:txBody>
      </p:sp>
      <p:pic>
        <p:nvPicPr>
          <p:cNvPr id="28" name="Google Shape;28;p1"/>
          <p:cNvPicPr preferRelativeResize="0"/>
          <p:nvPr/>
        </p:nvPicPr>
        <p:blipFill rotWithShape="1">
          <a:blip r:embed="rId3">
            <a:alphaModFix/>
          </a:blip>
          <a:srcRect b="0" l="0" r="0" t="0"/>
          <a:stretch/>
        </p:blipFill>
        <p:spPr>
          <a:xfrm>
            <a:off x="272715" y="359913"/>
            <a:ext cx="1575133" cy="1446550"/>
          </a:xfrm>
          <a:prstGeom prst="rect">
            <a:avLst/>
          </a:prstGeom>
          <a:noFill/>
          <a:ln>
            <a:noFill/>
          </a:ln>
        </p:spPr>
      </p:pic>
      <p:pic>
        <p:nvPicPr>
          <p:cNvPr id="29" name="Google Shape;29;p1"/>
          <p:cNvPicPr preferRelativeResize="0"/>
          <p:nvPr/>
        </p:nvPicPr>
        <p:blipFill rotWithShape="1">
          <a:blip r:embed="rId4">
            <a:alphaModFix/>
          </a:blip>
          <a:srcRect b="0" l="0" r="0" t="0"/>
          <a:stretch/>
        </p:blipFill>
        <p:spPr>
          <a:xfrm>
            <a:off x="10344152" y="327768"/>
            <a:ext cx="1575133" cy="1478695"/>
          </a:xfrm>
          <a:prstGeom prst="rect">
            <a:avLst/>
          </a:prstGeom>
          <a:noFill/>
          <a:ln>
            <a:noFill/>
          </a:ln>
        </p:spPr>
      </p:pic>
      <p:pic>
        <p:nvPicPr>
          <p:cNvPr descr="Map&#10;&#10;Description automatically generated" id="30" name="Google Shape;30;p1"/>
          <p:cNvPicPr preferRelativeResize="0"/>
          <p:nvPr/>
        </p:nvPicPr>
        <p:blipFill rotWithShape="1">
          <a:blip r:embed="rId5">
            <a:alphaModFix/>
          </a:blip>
          <a:srcRect b="0" l="0" r="0" t="0"/>
          <a:stretch/>
        </p:blipFill>
        <p:spPr>
          <a:xfrm>
            <a:off x="1369780" y="3230399"/>
            <a:ext cx="5881252" cy="37319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178" name="Shape 178"/>
        <p:cNvGrpSpPr/>
        <p:nvPr/>
      </p:nvGrpSpPr>
      <p:grpSpPr>
        <a:xfrm>
          <a:off x="0" y="0"/>
          <a:ext cx="0" cy="0"/>
          <a:chOff x="0" y="0"/>
          <a:chExt cx="0" cy="0"/>
        </a:xfrm>
      </p:grpSpPr>
      <p:pic>
        <p:nvPicPr>
          <p:cNvPr descr="A picture containing graphical user interface&#10;&#10;Description automatically generated" id="179" name="Google Shape;179;p7"/>
          <p:cNvPicPr preferRelativeResize="0"/>
          <p:nvPr/>
        </p:nvPicPr>
        <p:blipFill rotWithShape="1">
          <a:blip r:embed="rId3">
            <a:alphaModFix/>
          </a:blip>
          <a:srcRect b="0" l="0" r="0" t="0"/>
          <a:stretch/>
        </p:blipFill>
        <p:spPr>
          <a:xfrm>
            <a:off x="-97536" y="1557534"/>
            <a:ext cx="12289536" cy="4792467"/>
          </a:xfrm>
          <a:prstGeom prst="rect">
            <a:avLst/>
          </a:prstGeom>
          <a:noFill/>
          <a:ln>
            <a:noFill/>
          </a:ln>
        </p:spPr>
      </p:pic>
      <p:sp>
        <p:nvSpPr>
          <p:cNvPr id="180" name="Google Shape;180;p7"/>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1" name="Google Shape;181;p7"/>
          <p:cNvGrpSpPr/>
          <p:nvPr/>
        </p:nvGrpSpPr>
        <p:grpSpPr>
          <a:xfrm>
            <a:off x="306853" y="-183197"/>
            <a:ext cx="1253614" cy="1477739"/>
            <a:chOff x="253785" y="-284684"/>
            <a:chExt cx="1253614" cy="1477739"/>
          </a:xfrm>
        </p:grpSpPr>
        <p:sp>
          <p:nvSpPr>
            <p:cNvPr id="182" name="Google Shape;182;p7"/>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83" name="Google Shape;183;p7"/>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84" name="Google Shape;184;p7"/>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185" name="Google Shape;185;p7"/>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03</a:t>
            </a:r>
            <a:endParaRPr b="1" i="0" sz="4400" u="none" cap="none" strike="noStrike">
              <a:solidFill>
                <a:schemeClr val="lt1"/>
              </a:solidFill>
              <a:latin typeface="Microsoft Yahei"/>
              <a:ea typeface="Microsoft Yahei"/>
              <a:cs typeface="Microsoft Yahei"/>
              <a:sym typeface="Microsoft Yahei"/>
            </a:endParaRPr>
          </a:p>
        </p:txBody>
      </p:sp>
      <p:sp>
        <p:nvSpPr>
          <p:cNvPr id="186" name="Google Shape;186;p7"/>
          <p:cNvSpPr/>
          <p:nvPr/>
        </p:nvSpPr>
        <p:spPr>
          <a:xfrm>
            <a:off x="1322877" y="424845"/>
            <a:ext cx="9746538" cy="553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Assay for Transposase-Accessible Chromatin with sequencing (ATAC-seq)</a:t>
            </a:r>
            <a:endParaRPr b="0" i="0" sz="1400" u="none" cap="none" strike="noStrike">
              <a:solidFill>
                <a:srgbClr val="000000"/>
              </a:solidFill>
              <a:latin typeface="Arial"/>
              <a:ea typeface="Arial"/>
              <a:cs typeface="Arial"/>
              <a:sym typeface="Arial"/>
            </a:endParaRPr>
          </a:p>
        </p:txBody>
      </p:sp>
      <p:sp>
        <p:nvSpPr>
          <p:cNvPr id="187" name="Google Shape;187;p7"/>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191" name="Shape 191"/>
        <p:cNvGrpSpPr/>
        <p:nvPr/>
      </p:nvGrpSpPr>
      <p:grpSpPr>
        <a:xfrm>
          <a:off x="0" y="0"/>
          <a:ext cx="0" cy="0"/>
          <a:chOff x="0" y="0"/>
          <a:chExt cx="0" cy="0"/>
        </a:xfrm>
      </p:grpSpPr>
      <p:sp>
        <p:nvSpPr>
          <p:cNvPr id="192" name="Google Shape;192;p8"/>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3" name="Google Shape;193;p8"/>
          <p:cNvGrpSpPr/>
          <p:nvPr/>
        </p:nvGrpSpPr>
        <p:grpSpPr>
          <a:xfrm>
            <a:off x="306853" y="-183197"/>
            <a:ext cx="1253614" cy="1477739"/>
            <a:chOff x="253785" y="-284684"/>
            <a:chExt cx="1253614" cy="1477739"/>
          </a:xfrm>
        </p:grpSpPr>
        <p:sp>
          <p:nvSpPr>
            <p:cNvPr id="194" name="Google Shape;194;p8"/>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95" name="Google Shape;195;p8"/>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96" name="Google Shape;196;p8"/>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197" name="Google Shape;197;p8"/>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04</a:t>
            </a:r>
            <a:endParaRPr b="1" i="0" sz="4400" u="none" cap="none" strike="noStrike">
              <a:solidFill>
                <a:schemeClr val="lt1"/>
              </a:solidFill>
              <a:latin typeface="Microsoft Yahei"/>
              <a:ea typeface="Microsoft Yahei"/>
              <a:cs typeface="Microsoft Yahei"/>
              <a:sym typeface="Microsoft Yahei"/>
            </a:endParaRPr>
          </a:p>
        </p:txBody>
      </p:sp>
      <p:sp>
        <p:nvSpPr>
          <p:cNvPr id="198" name="Google Shape;198;p8"/>
          <p:cNvSpPr txBox="1"/>
          <p:nvPr/>
        </p:nvSpPr>
        <p:spPr>
          <a:xfrm>
            <a:off x="1262838" y="483068"/>
            <a:ext cx="8206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2870 differential expressed genes (DEGs) due to PMA treatment</a:t>
            </a:r>
            <a:endParaRPr b="0" i="0" sz="2000" u="none" cap="none" strike="noStrike">
              <a:solidFill>
                <a:srgbClr val="3F3F3F"/>
              </a:solidFill>
              <a:latin typeface="Microsoft Yahei"/>
              <a:ea typeface="Microsoft Yahei"/>
              <a:cs typeface="Microsoft Yahei"/>
              <a:sym typeface="Microsoft Yahei"/>
            </a:endParaRPr>
          </a:p>
        </p:txBody>
      </p:sp>
      <p:sp>
        <p:nvSpPr>
          <p:cNvPr id="199" name="Google Shape;199;p8"/>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Chart, scatter chart&#10;&#10;Description automatically generated" id="200" name="Google Shape;200;p8"/>
          <p:cNvPicPr preferRelativeResize="0"/>
          <p:nvPr/>
        </p:nvPicPr>
        <p:blipFill rotWithShape="1">
          <a:blip r:embed="rId3">
            <a:alphaModFix/>
          </a:blip>
          <a:srcRect b="1717" l="434" r="267" t="981"/>
          <a:stretch/>
        </p:blipFill>
        <p:spPr>
          <a:xfrm>
            <a:off x="113759" y="1872968"/>
            <a:ext cx="7028969" cy="3903791"/>
          </a:xfrm>
          <a:prstGeom prst="rect">
            <a:avLst/>
          </a:prstGeom>
          <a:noFill/>
          <a:ln>
            <a:noFill/>
          </a:ln>
        </p:spPr>
      </p:pic>
      <p:pic>
        <p:nvPicPr>
          <p:cNvPr id="201" name="Google Shape;201;p8" title="Points scored"/>
          <p:cNvPicPr preferRelativeResize="0"/>
          <p:nvPr/>
        </p:nvPicPr>
        <p:blipFill rotWithShape="1">
          <a:blip r:embed="rId4">
            <a:alphaModFix/>
          </a:blip>
          <a:srcRect b="3992" l="0" r="13327" t="2334"/>
          <a:stretch/>
        </p:blipFill>
        <p:spPr>
          <a:xfrm>
            <a:off x="7142727" y="1653779"/>
            <a:ext cx="4935514" cy="4122979"/>
          </a:xfrm>
          <a:prstGeom prst="rect">
            <a:avLst/>
          </a:prstGeom>
          <a:noFill/>
          <a:ln>
            <a:noFill/>
          </a:ln>
        </p:spPr>
      </p:pic>
      <p:sp>
        <p:nvSpPr>
          <p:cNvPr id="202" name="Google Shape;202;p8"/>
          <p:cNvSpPr txBox="1"/>
          <p:nvPr/>
        </p:nvSpPr>
        <p:spPr>
          <a:xfrm>
            <a:off x="788576" y="5999200"/>
            <a:ext cx="6736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2870 differential expressed genes with </a:t>
            </a:r>
            <a:r>
              <a:rPr b="0" i="0" lang="en-US" sz="1400" u="none" cap="none" strike="noStrike">
                <a:solidFill>
                  <a:srgbClr val="228B22"/>
                </a:solidFill>
                <a:latin typeface="Arial"/>
                <a:ea typeface="Arial"/>
                <a:cs typeface="Arial"/>
                <a:sym typeface="Arial"/>
              </a:rPr>
              <a:t>1436 upregulated </a:t>
            </a:r>
            <a:r>
              <a:rPr b="0" i="0" lang="en-US" sz="1400" u="none" cap="none" strike="noStrike">
                <a:solidFill>
                  <a:srgbClr val="000000"/>
                </a:solidFill>
                <a:latin typeface="Arial"/>
                <a:ea typeface="Arial"/>
                <a:cs typeface="Arial"/>
                <a:sym typeface="Arial"/>
              </a:rPr>
              <a:t>and </a:t>
            </a:r>
            <a:r>
              <a:rPr b="0" i="0" lang="en-US" sz="1400" u="none" cap="none" strike="noStrike">
                <a:solidFill>
                  <a:srgbClr val="8B0000"/>
                </a:solidFill>
                <a:latin typeface="Arial"/>
                <a:ea typeface="Arial"/>
                <a:cs typeface="Arial"/>
                <a:sym typeface="Arial"/>
              </a:rPr>
              <a:t>1434 downregulated</a:t>
            </a:r>
            <a:endParaRPr b="0" i="0" sz="1400" u="none" cap="none" strike="noStrike">
              <a:solidFill>
                <a:srgbClr val="8B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206" name="Shape 206"/>
        <p:cNvGrpSpPr/>
        <p:nvPr/>
      </p:nvGrpSpPr>
      <p:grpSpPr>
        <a:xfrm>
          <a:off x="0" y="0"/>
          <a:ext cx="0" cy="0"/>
          <a:chOff x="0" y="0"/>
          <a:chExt cx="0" cy="0"/>
        </a:xfrm>
      </p:grpSpPr>
      <p:sp>
        <p:nvSpPr>
          <p:cNvPr id="207" name="Google Shape;207;p20"/>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8" name="Google Shape;208;p20"/>
          <p:cNvGrpSpPr/>
          <p:nvPr/>
        </p:nvGrpSpPr>
        <p:grpSpPr>
          <a:xfrm>
            <a:off x="306853" y="-183197"/>
            <a:ext cx="1253614" cy="1477739"/>
            <a:chOff x="253785" y="-284684"/>
            <a:chExt cx="1253614" cy="1477739"/>
          </a:xfrm>
        </p:grpSpPr>
        <p:sp>
          <p:nvSpPr>
            <p:cNvPr id="209" name="Google Shape;209;p20"/>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10" name="Google Shape;210;p20"/>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11" name="Google Shape;211;p20"/>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212" name="Google Shape;212;p20"/>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04</a:t>
            </a:r>
            <a:endParaRPr b="1" i="0" sz="4400" u="none" cap="none" strike="noStrike">
              <a:solidFill>
                <a:schemeClr val="lt1"/>
              </a:solidFill>
              <a:latin typeface="Microsoft Yahei"/>
              <a:ea typeface="Microsoft Yahei"/>
              <a:cs typeface="Microsoft Yahei"/>
              <a:sym typeface="Microsoft Yahei"/>
            </a:endParaRPr>
          </a:p>
        </p:txBody>
      </p:sp>
      <p:sp>
        <p:nvSpPr>
          <p:cNvPr id="213" name="Google Shape;213;p20"/>
          <p:cNvSpPr txBox="1"/>
          <p:nvPr/>
        </p:nvSpPr>
        <p:spPr>
          <a:xfrm>
            <a:off x="1322877" y="483068"/>
            <a:ext cx="10264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Accessibility of promoters during PMA treatment</a:t>
            </a:r>
            <a:endParaRPr b="0" i="0" sz="2000" u="none" cap="none" strike="noStrike">
              <a:solidFill>
                <a:srgbClr val="3F3F3F"/>
              </a:solidFill>
              <a:latin typeface="Microsoft Yahei"/>
              <a:ea typeface="Microsoft Yahei"/>
              <a:cs typeface="Microsoft Yahei"/>
              <a:sym typeface="Microsoft Yahei"/>
            </a:endParaRPr>
          </a:p>
        </p:txBody>
      </p:sp>
      <p:sp>
        <p:nvSpPr>
          <p:cNvPr id="214" name="Google Shape;214;p20"/>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215" name="Google Shape;215;p20"/>
          <p:cNvGraphicFramePr/>
          <p:nvPr/>
        </p:nvGraphicFramePr>
        <p:xfrm>
          <a:off x="2566072" y="1161288"/>
          <a:ext cx="7931240" cy="5142605"/>
        </p:xfrm>
        <a:graphic>
          <a:graphicData uri="http://schemas.openxmlformats.org/drawingml/2006/chart">
            <c:chart r:id="rId3"/>
          </a:graphicData>
        </a:graphic>
      </p:graphicFrame>
      <p:sp>
        <p:nvSpPr>
          <p:cNvPr id="216" name="Google Shape;216;p20"/>
          <p:cNvSpPr txBox="1"/>
          <p:nvPr/>
        </p:nvSpPr>
        <p:spPr>
          <a:xfrm>
            <a:off x="0" y="6404950"/>
            <a:ext cx="476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Promoter region = 1kb upstream of TSS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220" name="Shape 220"/>
        <p:cNvGrpSpPr/>
        <p:nvPr/>
      </p:nvGrpSpPr>
      <p:grpSpPr>
        <a:xfrm>
          <a:off x="0" y="0"/>
          <a:ext cx="0" cy="0"/>
          <a:chOff x="0" y="0"/>
          <a:chExt cx="0" cy="0"/>
        </a:xfrm>
      </p:grpSpPr>
      <p:sp>
        <p:nvSpPr>
          <p:cNvPr id="221" name="Google Shape;221;p10"/>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22" name="Google Shape;222;p10"/>
          <p:cNvGrpSpPr/>
          <p:nvPr/>
        </p:nvGrpSpPr>
        <p:grpSpPr>
          <a:xfrm>
            <a:off x="306853" y="-183197"/>
            <a:ext cx="1253614" cy="1477739"/>
            <a:chOff x="253785" y="-284684"/>
            <a:chExt cx="1253614" cy="1477739"/>
          </a:xfrm>
        </p:grpSpPr>
        <p:sp>
          <p:nvSpPr>
            <p:cNvPr id="223" name="Google Shape;223;p10"/>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24" name="Google Shape;224;p10"/>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25" name="Google Shape;225;p10"/>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226" name="Google Shape;226;p10"/>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04</a:t>
            </a:r>
            <a:endParaRPr b="1" i="0" sz="4400" u="none" cap="none" strike="noStrike">
              <a:solidFill>
                <a:schemeClr val="lt1"/>
              </a:solidFill>
              <a:latin typeface="Microsoft Yahei"/>
              <a:ea typeface="Microsoft Yahei"/>
              <a:cs typeface="Microsoft Yahei"/>
              <a:sym typeface="Microsoft Yahei"/>
            </a:endParaRPr>
          </a:p>
        </p:txBody>
      </p:sp>
      <p:sp>
        <p:nvSpPr>
          <p:cNvPr id="227" name="Google Shape;227;p10"/>
          <p:cNvSpPr txBox="1"/>
          <p:nvPr/>
        </p:nvSpPr>
        <p:spPr>
          <a:xfrm>
            <a:off x="1322877" y="483068"/>
            <a:ext cx="10264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Accessibility of enhancers during PMA treatment</a:t>
            </a:r>
            <a:endParaRPr b="0" i="0" sz="2000" u="none" cap="none" strike="noStrike">
              <a:solidFill>
                <a:srgbClr val="3F3F3F"/>
              </a:solidFill>
              <a:latin typeface="Microsoft Yahei"/>
              <a:ea typeface="Microsoft Yahei"/>
              <a:cs typeface="Microsoft Yahei"/>
              <a:sym typeface="Microsoft Yahei"/>
            </a:endParaRPr>
          </a:p>
        </p:txBody>
      </p:sp>
      <p:sp>
        <p:nvSpPr>
          <p:cNvPr id="228" name="Google Shape;228;p10"/>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229" name="Google Shape;229;p10"/>
          <p:cNvGraphicFramePr/>
          <p:nvPr/>
        </p:nvGraphicFramePr>
        <p:xfrm>
          <a:off x="2391127" y="1116374"/>
          <a:ext cx="8128000" cy="5418667"/>
        </p:xfrm>
        <a:graphic>
          <a:graphicData uri="http://schemas.openxmlformats.org/drawingml/2006/chart">
            <c:chart r:id="rId3"/>
          </a:graphicData>
        </a:graphic>
      </p:graphicFrame>
      <p:sp>
        <p:nvSpPr>
          <p:cNvPr id="230" name="Google Shape;230;p10"/>
          <p:cNvSpPr txBox="1"/>
          <p:nvPr/>
        </p:nvSpPr>
        <p:spPr>
          <a:xfrm>
            <a:off x="0" y="6398825"/>
            <a:ext cx="6374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800"/>
              <a:t>Validated e</a:t>
            </a:r>
            <a:r>
              <a:rPr b="0" i="0" lang="en-US" sz="1800" u="none" cap="none" strike="noStrike">
                <a:solidFill>
                  <a:srgbClr val="000000"/>
                </a:solidFill>
                <a:latin typeface="Arial"/>
                <a:ea typeface="Arial"/>
                <a:cs typeface="Arial"/>
                <a:sym typeface="Arial"/>
              </a:rPr>
              <a:t>nhancer collected from Genhancer database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38" scaled="0"/>
        </a:gradFill>
      </p:bgPr>
    </p:bg>
    <p:spTree>
      <p:nvGrpSpPr>
        <p:cNvPr id="234" name="Shape 234"/>
        <p:cNvGrpSpPr/>
        <p:nvPr/>
      </p:nvGrpSpPr>
      <p:grpSpPr>
        <a:xfrm>
          <a:off x="0" y="0"/>
          <a:ext cx="0" cy="0"/>
          <a:chOff x="0" y="0"/>
          <a:chExt cx="0" cy="0"/>
        </a:xfrm>
      </p:grpSpPr>
      <p:sp>
        <p:nvSpPr>
          <p:cNvPr id="235" name="Google Shape;235;g1971a5afecb_0_3"/>
          <p:cNvSpPr/>
          <p:nvPr/>
        </p:nvSpPr>
        <p:spPr>
          <a:xfrm flipH="1" rot="10800000">
            <a:off x="128" y="105"/>
            <a:ext cx="12191700" cy="95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6" name="Google Shape;236;g1971a5afecb_0_3"/>
          <p:cNvGrpSpPr/>
          <p:nvPr/>
        </p:nvGrpSpPr>
        <p:grpSpPr>
          <a:xfrm>
            <a:off x="306854" y="-183201"/>
            <a:ext cx="1253400" cy="1477612"/>
            <a:chOff x="253786" y="-284688"/>
            <a:chExt cx="1253400" cy="1477612"/>
          </a:xfrm>
        </p:grpSpPr>
        <p:sp>
          <p:nvSpPr>
            <p:cNvPr id="237" name="Google Shape;237;g1971a5afecb_0_3"/>
            <p:cNvSpPr/>
            <p:nvPr/>
          </p:nvSpPr>
          <p:spPr>
            <a:xfrm rot="2748923">
              <a:off x="336567" y="-150726"/>
              <a:ext cx="283225" cy="283225"/>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38" name="Google Shape;238;g1971a5afecb_0_3"/>
            <p:cNvSpPr/>
            <p:nvPr/>
          </p:nvSpPr>
          <p:spPr>
            <a:xfrm rot="8147365">
              <a:off x="496327" y="-179490"/>
              <a:ext cx="508104" cy="508104"/>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39" name="Google Shape;239;g1971a5afecb_0_3"/>
            <p:cNvSpPr/>
            <p:nvPr/>
          </p:nvSpPr>
          <p:spPr>
            <a:xfrm rot="-2652279">
              <a:off x="437299" y="123038"/>
              <a:ext cx="886373" cy="886373"/>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240" name="Google Shape;240;g1971a5afecb_0_3"/>
          <p:cNvSpPr txBox="1"/>
          <p:nvPr/>
        </p:nvSpPr>
        <p:spPr>
          <a:xfrm>
            <a:off x="604482" y="408139"/>
            <a:ext cx="658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04</a:t>
            </a:r>
            <a:endParaRPr b="1" i="0" sz="4400" u="none" cap="none" strike="noStrike">
              <a:solidFill>
                <a:schemeClr val="lt1"/>
              </a:solidFill>
              <a:latin typeface="Microsoft Yahei"/>
              <a:ea typeface="Microsoft Yahei"/>
              <a:cs typeface="Microsoft Yahei"/>
              <a:sym typeface="Microsoft Yahei"/>
            </a:endParaRPr>
          </a:p>
        </p:txBody>
      </p:sp>
      <p:sp>
        <p:nvSpPr>
          <p:cNvPr id="241" name="Google Shape;241;g1971a5afecb_0_3"/>
          <p:cNvSpPr txBox="1"/>
          <p:nvPr/>
        </p:nvSpPr>
        <p:spPr>
          <a:xfrm>
            <a:off x="1262851" y="483075"/>
            <a:ext cx="8674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542 DEGs shows to contains an accessibility changed enhancer (ACE)</a:t>
            </a:r>
            <a:endParaRPr b="0" i="0" sz="2000" u="none" cap="none" strike="noStrike">
              <a:solidFill>
                <a:srgbClr val="3F3F3F"/>
              </a:solidFill>
              <a:latin typeface="Microsoft Yahei"/>
              <a:ea typeface="Microsoft Yahei"/>
              <a:cs typeface="Microsoft Yahei"/>
              <a:sym typeface="Microsoft Yahei"/>
            </a:endParaRPr>
          </a:p>
        </p:txBody>
      </p:sp>
      <p:sp>
        <p:nvSpPr>
          <p:cNvPr id="242" name="Google Shape;242;g1971a5afecb_0_3"/>
          <p:cNvSpPr/>
          <p:nvPr/>
        </p:nvSpPr>
        <p:spPr>
          <a:xfrm flipH="1" rot="10800000">
            <a:off x="128" y="6768252"/>
            <a:ext cx="12191700" cy="95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Chart, scatter chart&#10;&#10;Description automatically generated" id="243" name="Google Shape;243;g1971a5afecb_0_3"/>
          <p:cNvPicPr preferRelativeResize="0"/>
          <p:nvPr/>
        </p:nvPicPr>
        <p:blipFill rotWithShape="1">
          <a:blip r:embed="rId3">
            <a:alphaModFix/>
          </a:blip>
          <a:srcRect b="0" l="0" r="0" t="0"/>
          <a:stretch/>
        </p:blipFill>
        <p:spPr>
          <a:xfrm>
            <a:off x="47265" y="1850057"/>
            <a:ext cx="6073500" cy="3644104"/>
          </a:xfrm>
          <a:prstGeom prst="rect">
            <a:avLst/>
          </a:prstGeom>
          <a:noFill/>
          <a:ln>
            <a:noFill/>
          </a:ln>
        </p:spPr>
      </p:pic>
      <p:pic>
        <p:nvPicPr>
          <p:cNvPr descr="Chart, scatter chart&#10;&#10;Description automatically generated" id="244" name="Google Shape;244;g1971a5afecb_0_3"/>
          <p:cNvPicPr preferRelativeResize="0"/>
          <p:nvPr/>
        </p:nvPicPr>
        <p:blipFill rotWithShape="1">
          <a:blip r:embed="rId4">
            <a:alphaModFix/>
          </a:blip>
          <a:srcRect b="0" l="3649" r="0" t="0"/>
          <a:stretch/>
        </p:blipFill>
        <p:spPr>
          <a:xfrm>
            <a:off x="6198288" y="1842282"/>
            <a:ext cx="5851975" cy="3644104"/>
          </a:xfrm>
          <a:prstGeom prst="rect">
            <a:avLst/>
          </a:prstGeom>
          <a:noFill/>
          <a:ln>
            <a:noFill/>
          </a:ln>
        </p:spPr>
      </p:pic>
      <p:sp>
        <p:nvSpPr>
          <p:cNvPr id="245" name="Google Shape;245;g1971a5afecb_0_3"/>
          <p:cNvSpPr txBox="1"/>
          <p:nvPr/>
        </p:nvSpPr>
        <p:spPr>
          <a:xfrm>
            <a:off x="5301247" y="5192240"/>
            <a:ext cx="179408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|L2FC| &gt; 2; p.adj &lt; 0.05</a:t>
            </a:r>
            <a:endParaRPr b="0" i="0" sz="1200" u="none" cap="none" strike="noStrike">
              <a:solidFill>
                <a:srgbClr val="000000"/>
              </a:solidFill>
              <a:latin typeface="Arial"/>
              <a:ea typeface="Arial"/>
              <a:cs typeface="Arial"/>
              <a:sym typeface="Arial"/>
            </a:endParaRPr>
          </a:p>
        </p:txBody>
      </p:sp>
      <p:sp>
        <p:nvSpPr>
          <p:cNvPr id="246" name="Google Shape;246;g1971a5afecb_0_3"/>
          <p:cNvSpPr txBox="1"/>
          <p:nvPr/>
        </p:nvSpPr>
        <p:spPr>
          <a:xfrm>
            <a:off x="466470" y="5681873"/>
            <a:ext cx="562950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t>2</a:t>
            </a:r>
            <a:r>
              <a:rPr b="0" i="0" lang="en-US" sz="1400" u="none" cap="none" strike="noStrike">
                <a:solidFill>
                  <a:srgbClr val="000000"/>
                </a:solidFill>
                <a:latin typeface="Arial"/>
                <a:ea typeface="Arial"/>
                <a:cs typeface="Arial"/>
                <a:sym typeface="Arial"/>
              </a:rPr>
              <a:t>870 Differential expressed genes with </a:t>
            </a:r>
            <a:r>
              <a:rPr b="0" i="0" lang="en-US" sz="1400" u="none" cap="none" strike="noStrike">
                <a:solidFill>
                  <a:srgbClr val="228B22"/>
                </a:solidFill>
                <a:latin typeface="Arial"/>
                <a:ea typeface="Arial"/>
                <a:cs typeface="Arial"/>
                <a:sym typeface="Arial"/>
              </a:rPr>
              <a:t>1436 upregulated </a:t>
            </a:r>
            <a:r>
              <a:rPr b="0" i="0" lang="en-US" sz="1400" u="none" cap="none" strike="noStrike">
                <a:solidFill>
                  <a:srgbClr val="000000"/>
                </a:solidFill>
                <a:latin typeface="Arial"/>
                <a:ea typeface="Arial"/>
                <a:cs typeface="Arial"/>
                <a:sym typeface="Arial"/>
              </a:rPr>
              <a:t>and </a:t>
            </a:r>
            <a:r>
              <a:rPr b="0" i="0" lang="en-US" sz="1400" u="none" cap="none" strike="noStrike">
                <a:solidFill>
                  <a:srgbClr val="8B0000"/>
                </a:solidFill>
                <a:latin typeface="Arial"/>
                <a:ea typeface="Arial"/>
                <a:cs typeface="Arial"/>
                <a:sym typeface="Arial"/>
              </a:rPr>
              <a:t>1434 downregulated</a:t>
            </a:r>
            <a:endParaRPr b="0" i="0" sz="1400" u="none" cap="none" strike="noStrike">
              <a:solidFill>
                <a:srgbClr val="8B0000"/>
              </a:solidFill>
              <a:latin typeface="Arial"/>
              <a:ea typeface="Arial"/>
              <a:cs typeface="Arial"/>
              <a:sym typeface="Arial"/>
            </a:endParaRPr>
          </a:p>
        </p:txBody>
      </p:sp>
      <p:sp>
        <p:nvSpPr>
          <p:cNvPr id="247" name="Google Shape;247;g1971a5afecb_0_3"/>
          <p:cNvSpPr txBox="1"/>
          <p:nvPr/>
        </p:nvSpPr>
        <p:spPr>
          <a:xfrm>
            <a:off x="6400801" y="5701843"/>
            <a:ext cx="57910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8B"/>
                </a:solidFill>
                <a:latin typeface="Arial"/>
                <a:ea typeface="Arial"/>
                <a:cs typeface="Arial"/>
                <a:sym typeface="Arial"/>
              </a:rPr>
              <a:t>542 DEGs </a:t>
            </a:r>
            <a:r>
              <a:rPr b="0" i="0" lang="en-US" sz="1400" u="none" cap="none" strike="noStrike">
                <a:solidFill>
                  <a:srgbClr val="000000"/>
                </a:solidFill>
                <a:latin typeface="Arial"/>
                <a:ea typeface="Arial"/>
                <a:cs typeface="Arial"/>
                <a:sym typeface="Arial"/>
              </a:rPr>
              <a:t>with a potential enhancer experiencing accessibility changes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38" scaled="0"/>
        </a:gradFill>
      </p:bgPr>
    </p:bg>
    <p:spTree>
      <p:nvGrpSpPr>
        <p:cNvPr id="251" name="Shape 251"/>
        <p:cNvGrpSpPr/>
        <p:nvPr/>
      </p:nvGrpSpPr>
      <p:grpSpPr>
        <a:xfrm>
          <a:off x="0" y="0"/>
          <a:ext cx="0" cy="0"/>
          <a:chOff x="0" y="0"/>
          <a:chExt cx="0" cy="0"/>
        </a:xfrm>
      </p:grpSpPr>
      <p:sp>
        <p:nvSpPr>
          <p:cNvPr id="252" name="Google Shape;252;p18"/>
          <p:cNvSpPr/>
          <p:nvPr/>
        </p:nvSpPr>
        <p:spPr>
          <a:xfrm flipH="1" rot="10800000">
            <a:off x="128" y="105"/>
            <a:ext cx="12191700" cy="95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53" name="Google Shape;253;p18"/>
          <p:cNvGrpSpPr/>
          <p:nvPr/>
        </p:nvGrpSpPr>
        <p:grpSpPr>
          <a:xfrm>
            <a:off x="306854" y="-183201"/>
            <a:ext cx="1253400" cy="1477612"/>
            <a:chOff x="253786" y="-284688"/>
            <a:chExt cx="1253400" cy="1477612"/>
          </a:xfrm>
        </p:grpSpPr>
        <p:sp>
          <p:nvSpPr>
            <p:cNvPr id="254" name="Google Shape;254;p18"/>
            <p:cNvSpPr/>
            <p:nvPr/>
          </p:nvSpPr>
          <p:spPr>
            <a:xfrm rot="2748923">
              <a:off x="336567" y="-150726"/>
              <a:ext cx="283225" cy="283225"/>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55" name="Google Shape;255;p18"/>
            <p:cNvSpPr/>
            <p:nvPr/>
          </p:nvSpPr>
          <p:spPr>
            <a:xfrm rot="8147365">
              <a:off x="496327" y="-179490"/>
              <a:ext cx="508104" cy="508104"/>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56" name="Google Shape;256;p18"/>
            <p:cNvSpPr/>
            <p:nvPr/>
          </p:nvSpPr>
          <p:spPr>
            <a:xfrm rot="-2652279">
              <a:off x="437299" y="123038"/>
              <a:ext cx="886373" cy="886373"/>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257" name="Google Shape;257;p18"/>
          <p:cNvSpPr txBox="1"/>
          <p:nvPr/>
        </p:nvSpPr>
        <p:spPr>
          <a:xfrm>
            <a:off x="604482" y="408139"/>
            <a:ext cx="658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04</a:t>
            </a:r>
            <a:endParaRPr b="1" i="0" sz="4400" u="none" cap="none" strike="noStrike">
              <a:solidFill>
                <a:schemeClr val="lt1"/>
              </a:solidFill>
              <a:latin typeface="Microsoft Yahei"/>
              <a:ea typeface="Microsoft Yahei"/>
              <a:cs typeface="Microsoft Yahei"/>
              <a:sym typeface="Microsoft Yahei"/>
            </a:endParaRPr>
          </a:p>
        </p:txBody>
      </p:sp>
      <p:sp>
        <p:nvSpPr>
          <p:cNvPr id="258" name="Google Shape;258;p18"/>
          <p:cNvSpPr txBox="1"/>
          <p:nvPr/>
        </p:nvSpPr>
        <p:spPr>
          <a:xfrm>
            <a:off x="1262838" y="483068"/>
            <a:ext cx="8206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Accessibility of the promoter regions for DEGs with ACE</a:t>
            </a:r>
            <a:endParaRPr b="0" i="0" sz="2000" u="none" cap="none" strike="noStrike">
              <a:solidFill>
                <a:srgbClr val="3F3F3F"/>
              </a:solidFill>
              <a:latin typeface="Microsoft Yahei"/>
              <a:ea typeface="Microsoft Yahei"/>
              <a:cs typeface="Microsoft Yahei"/>
              <a:sym typeface="Microsoft Yahei"/>
            </a:endParaRPr>
          </a:p>
        </p:txBody>
      </p:sp>
      <p:sp>
        <p:nvSpPr>
          <p:cNvPr id="259" name="Google Shape;259;p18"/>
          <p:cNvSpPr/>
          <p:nvPr/>
        </p:nvSpPr>
        <p:spPr>
          <a:xfrm flipH="1" rot="10800000">
            <a:off x="128" y="6768252"/>
            <a:ext cx="12191700" cy="95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Chart, scatter chart&#10;&#10;Description automatically generated" id="260" name="Google Shape;260;p18"/>
          <p:cNvPicPr preferRelativeResize="0"/>
          <p:nvPr/>
        </p:nvPicPr>
        <p:blipFill rotWithShape="1">
          <a:blip r:embed="rId3">
            <a:alphaModFix/>
          </a:blip>
          <a:srcRect b="0" l="3649" r="0" t="0"/>
          <a:stretch/>
        </p:blipFill>
        <p:spPr>
          <a:xfrm>
            <a:off x="7095744" y="3995928"/>
            <a:ext cx="5096087" cy="2772323"/>
          </a:xfrm>
          <a:prstGeom prst="rect">
            <a:avLst/>
          </a:prstGeom>
          <a:noFill/>
          <a:ln>
            <a:noFill/>
          </a:ln>
        </p:spPr>
      </p:pic>
      <p:grpSp>
        <p:nvGrpSpPr>
          <p:cNvPr id="261" name="Google Shape;261;p18"/>
          <p:cNvGrpSpPr/>
          <p:nvPr/>
        </p:nvGrpSpPr>
        <p:grpSpPr>
          <a:xfrm>
            <a:off x="1047077" y="1491530"/>
            <a:ext cx="8089667" cy="4566318"/>
            <a:chOff x="1047077" y="1491530"/>
            <a:chExt cx="8089667" cy="4566318"/>
          </a:xfrm>
        </p:grpSpPr>
        <p:graphicFrame>
          <p:nvGraphicFramePr>
            <p:cNvPr id="262" name="Google Shape;262;p18"/>
            <p:cNvGraphicFramePr/>
            <p:nvPr/>
          </p:nvGraphicFramePr>
          <p:xfrm>
            <a:off x="1047077" y="1491530"/>
            <a:ext cx="7112235" cy="4566318"/>
          </p:xfrm>
          <a:graphic>
            <a:graphicData uri="http://schemas.openxmlformats.org/drawingml/2006/chart">
              <c:chart r:id="rId4"/>
            </a:graphicData>
          </a:graphic>
        </p:graphicFrame>
        <p:cxnSp>
          <p:nvCxnSpPr>
            <p:cNvPr id="263" name="Google Shape;263;p18"/>
            <p:cNvCxnSpPr/>
            <p:nvPr/>
          </p:nvCxnSpPr>
          <p:spPr>
            <a:xfrm>
              <a:off x="1162697" y="5715001"/>
              <a:ext cx="2931321"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64" name="Google Shape;264;p18"/>
            <p:cNvSpPr txBox="1"/>
            <p:nvPr/>
          </p:nvSpPr>
          <p:spPr>
            <a:xfrm>
              <a:off x="1047077" y="5350514"/>
              <a:ext cx="11079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Constant</a:t>
              </a:r>
              <a:endParaRPr b="0" i="0" sz="1800" u="none" cap="none" strike="noStrike">
                <a:solidFill>
                  <a:srgbClr val="000000"/>
                </a:solidFill>
                <a:latin typeface="Arial"/>
                <a:ea typeface="Arial"/>
                <a:cs typeface="Arial"/>
                <a:sym typeface="Arial"/>
              </a:endParaRPr>
            </a:p>
          </p:txBody>
        </p:sp>
        <p:sp>
          <p:nvSpPr>
            <p:cNvPr id="265" name="Google Shape;265;p18"/>
            <p:cNvSpPr txBox="1"/>
            <p:nvPr/>
          </p:nvSpPr>
          <p:spPr>
            <a:xfrm>
              <a:off x="1162697" y="5735099"/>
              <a:ext cx="6928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86.7%</a:t>
              </a:r>
              <a:endParaRPr b="0" i="0" sz="1400" u="none" cap="none" strike="noStrike">
                <a:solidFill>
                  <a:srgbClr val="000000"/>
                </a:solidFill>
                <a:latin typeface="Arial"/>
                <a:ea typeface="Arial"/>
                <a:cs typeface="Arial"/>
                <a:sym typeface="Arial"/>
              </a:endParaRPr>
            </a:p>
          </p:txBody>
        </p:sp>
        <p:cxnSp>
          <p:nvCxnSpPr>
            <p:cNvPr id="266" name="Google Shape;266;p18"/>
            <p:cNvCxnSpPr/>
            <p:nvPr/>
          </p:nvCxnSpPr>
          <p:spPr>
            <a:xfrm>
              <a:off x="5322616" y="1882820"/>
              <a:ext cx="2306056"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67" name="Google Shape;267;p18"/>
            <p:cNvSpPr txBox="1"/>
            <p:nvPr/>
          </p:nvSpPr>
          <p:spPr>
            <a:xfrm>
              <a:off x="6649797" y="1554252"/>
              <a:ext cx="10695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Increase</a:t>
              </a:r>
              <a:endParaRPr b="0" i="0" sz="1800" u="none" cap="none" strike="noStrike">
                <a:solidFill>
                  <a:srgbClr val="000000"/>
                </a:solidFill>
                <a:latin typeface="Arial"/>
                <a:ea typeface="Arial"/>
                <a:cs typeface="Arial"/>
                <a:sym typeface="Arial"/>
              </a:endParaRPr>
            </a:p>
          </p:txBody>
        </p:sp>
        <p:sp>
          <p:nvSpPr>
            <p:cNvPr id="268" name="Google Shape;268;p18"/>
            <p:cNvSpPr txBox="1"/>
            <p:nvPr/>
          </p:nvSpPr>
          <p:spPr>
            <a:xfrm>
              <a:off x="6935854" y="1859021"/>
              <a:ext cx="6928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12.4%</a:t>
              </a:r>
              <a:endParaRPr b="0" i="0" sz="1400" u="none" cap="none" strike="noStrike">
                <a:solidFill>
                  <a:srgbClr val="000000"/>
                </a:solidFill>
                <a:latin typeface="Arial"/>
                <a:ea typeface="Arial"/>
                <a:cs typeface="Arial"/>
                <a:sym typeface="Arial"/>
              </a:endParaRPr>
            </a:p>
          </p:txBody>
        </p:sp>
        <p:cxnSp>
          <p:nvCxnSpPr>
            <p:cNvPr id="269" name="Google Shape;269;p18"/>
            <p:cNvCxnSpPr/>
            <p:nvPr/>
          </p:nvCxnSpPr>
          <p:spPr>
            <a:xfrm>
              <a:off x="6095978" y="2378415"/>
              <a:ext cx="2931321"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70" name="Google Shape;270;p18"/>
            <p:cNvSpPr txBox="1"/>
            <p:nvPr/>
          </p:nvSpPr>
          <p:spPr>
            <a:xfrm>
              <a:off x="7964628" y="2070266"/>
              <a:ext cx="11721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Decrease</a:t>
              </a:r>
              <a:endParaRPr b="0" i="0" sz="1800" u="none" cap="none" strike="noStrike">
                <a:solidFill>
                  <a:srgbClr val="000000"/>
                </a:solidFill>
                <a:latin typeface="Arial"/>
                <a:ea typeface="Arial"/>
                <a:cs typeface="Arial"/>
                <a:sym typeface="Arial"/>
              </a:endParaRPr>
            </a:p>
          </p:txBody>
        </p:sp>
        <p:sp>
          <p:nvSpPr>
            <p:cNvPr id="271" name="Google Shape;271;p18"/>
            <p:cNvSpPr txBox="1"/>
            <p:nvPr/>
          </p:nvSpPr>
          <p:spPr>
            <a:xfrm>
              <a:off x="8379806" y="2346891"/>
              <a:ext cx="6928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86.7%</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275" name="Shape 275"/>
        <p:cNvGrpSpPr/>
        <p:nvPr/>
      </p:nvGrpSpPr>
      <p:grpSpPr>
        <a:xfrm>
          <a:off x="0" y="0"/>
          <a:ext cx="0" cy="0"/>
          <a:chOff x="0" y="0"/>
          <a:chExt cx="0" cy="0"/>
        </a:xfrm>
      </p:grpSpPr>
      <p:sp>
        <p:nvSpPr>
          <p:cNvPr id="276" name="Google Shape;276;p9"/>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77" name="Google Shape;277;p9"/>
          <p:cNvGrpSpPr/>
          <p:nvPr/>
        </p:nvGrpSpPr>
        <p:grpSpPr>
          <a:xfrm>
            <a:off x="306853" y="-183197"/>
            <a:ext cx="1253614" cy="1477739"/>
            <a:chOff x="253785" y="-284684"/>
            <a:chExt cx="1253614" cy="1477739"/>
          </a:xfrm>
        </p:grpSpPr>
        <p:sp>
          <p:nvSpPr>
            <p:cNvPr id="278" name="Google Shape;278;p9"/>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79" name="Google Shape;279;p9"/>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80" name="Google Shape;280;p9"/>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281" name="Google Shape;281;p9"/>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04</a:t>
            </a:r>
            <a:endParaRPr b="1" i="0" sz="4400" u="none" cap="none" strike="noStrike">
              <a:solidFill>
                <a:schemeClr val="lt1"/>
              </a:solidFill>
              <a:latin typeface="Microsoft Yahei"/>
              <a:ea typeface="Microsoft Yahei"/>
              <a:cs typeface="Microsoft Yahei"/>
              <a:sym typeface="Microsoft Yahei"/>
            </a:endParaRPr>
          </a:p>
        </p:txBody>
      </p:sp>
      <p:sp>
        <p:nvSpPr>
          <p:cNvPr id="282" name="Google Shape;282;p9"/>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 name="Google Shape;283;p9"/>
          <p:cNvSpPr txBox="1"/>
          <p:nvPr/>
        </p:nvSpPr>
        <p:spPr>
          <a:xfrm>
            <a:off x="54677" y="5225260"/>
            <a:ext cx="3768600" cy="14311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DEGs with ACE involved in: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Cell proliferation</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Cell differentiation</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Function of immune cells</a:t>
            </a:r>
            <a:endParaRPr b="0" i="0" sz="1200" u="none" cap="none" strike="noStrike">
              <a:solidFill>
                <a:srgbClr val="000000"/>
              </a:solidFill>
              <a:latin typeface="Arial"/>
              <a:ea typeface="Arial"/>
              <a:cs typeface="Arial"/>
              <a:sym typeface="Arial"/>
            </a:endParaRPr>
          </a:p>
        </p:txBody>
      </p:sp>
      <p:pic>
        <p:nvPicPr>
          <p:cNvPr id="284" name="Google Shape;284;p9"/>
          <p:cNvPicPr preferRelativeResize="0"/>
          <p:nvPr/>
        </p:nvPicPr>
        <p:blipFill rotWithShape="1">
          <a:blip r:embed="rId3">
            <a:alphaModFix/>
          </a:blip>
          <a:srcRect b="568" l="186" r="357" t="324"/>
          <a:stretch/>
        </p:blipFill>
        <p:spPr>
          <a:xfrm>
            <a:off x="2317485" y="48046"/>
            <a:ext cx="9117370" cy="6560289"/>
          </a:xfrm>
          <a:prstGeom prst="rect">
            <a:avLst/>
          </a:prstGeom>
          <a:noFill/>
          <a:ln>
            <a:noFill/>
          </a:ln>
        </p:spPr>
      </p:pic>
      <p:pic>
        <p:nvPicPr>
          <p:cNvPr id="285" name="Google Shape;285;p9"/>
          <p:cNvPicPr preferRelativeResize="0"/>
          <p:nvPr/>
        </p:nvPicPr>
        <p:blipFill rotWithShape="1">
          <a:blip r:embed="rId4">
            <a:alphaModFix/>
          </a:blip>
          <a:srcRect b="35939" l="65494" r="177" t="54208"/>
          <a:stretch/>
        </p:blipFill>
        <p:spPr>
          <a:xfrm>
            <a:off x="9993783" y="5765664"/>
            <a:ext cx="2143540" cy="8907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289" name="Shape 289"/>
        <p:cNvGrpSpPr/>
        <p:nvPr/>
      </p:nvGrpSpPr>
      <p:grpSpPr>
        <a:xfrm>
          <a:off x="0" y="0"/>
          <a:ext cx="0" cy="0"/>
          <a:chOff x="0" y="0"/>
          <a:chExt cx="0" cy="0"/>
        </a:xfrm>
      </p:grpSpPr>
      <p:sp>
        <p:nvSpPr>
          <p:cNvPr id="290" name="Google Shape;290;p21"/>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1" name="Google Shape;291;p21"/>
          <p:cNvGrpSpPr/>
          <p:nvPr/>
        </p:nvGrpSpPr>
        <p:grpSpPr>
          <a:xfrm>
            <a:off x="306853" y="-183197"/>
            <a:ext cx="1253614" cy="1477739"/>
            <a:chOff x="253785" y="-284684"/>
            <a:chExt cx="1253614" cy="1477739"/>
          </a:xfrm>
        </p:grpSpPr>
        <p:sp>
          <p:nvSpPr>
            <p:cNvPr id="292" name="Google Shape;292;p21"/>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93" name="Google Shape;293;p21"/>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294" name="Google Shape;294;p21"/>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295" name="Google Shape;295;p21"/>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04</a:t>
            </a:r>
            <a:endParaRPr b="1" i="0" sz="4400" u="none" cap="none" strike="noStrike">
              <a:solidFill>
                <a:schemeClr val="lt1"/>
              </a:solidFill>
              <a:latin typeface="Microsoft Yahei"/>
              <a:ea typeface="Microsoft Yahei"/>
              <a:cs typeface="Microsoft Yahei"/>
              <a:sym typeface="Microsoft Yahei"/>
            </a:endParaRPr>
          </a:p>
        </p:txBody>
      </p:sp>
      <p:sp>
        <p:nvSpPr>
          <p:cNvPr id="296" name="Google Shape;296;p21"/>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7" name="Google Shape;297;p21"/>
          <p:cNvSpPr txBox="1"/>
          <p:nvPr/>
        </p:nvSpPr>
        <p:spPr>
          <a:xfrm>
            <a:off x="54677" y="5225260"/>
            <a:ext cx="3768600" cy="14311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DEGs with ACE involved in: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Cell proliferation</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Cell differentiation</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Function of immune cells</a:t>
            </a:r>
            <a:endParaRPr b="0" i="0" sz="1200" u="none" cap="none" strike="noStrike">
              <a:solidFill>
                <a:srgbClr val="000000"/>
              </a:solidFill>
              <a:latin typeface="Arial"/>
              <a:ea typeface="Arial"/>
              <a:cs typeface="Arial"/>
              <a:sym typeface="Arial"/>
            </a:endParaRPr>
          </a:p>
        </p:txBody>
      </p:sp>
      <p:pic>
        <p:nvPicPr>
          <p:cNvPr id="298" name="Google Shape;298;p21"/>
          <p:cNvPicPr preferRelativeResize="0"/>
          <p:nvPr/>
        </p:nvPicPr>
        <p:blipFill rotWithShape="1">
          <a:blip r:embed="rId3">
            <a:alphaModFix/>
          </a:blip>
          <a:srcRect b="568" l="186" r="357" t="324"/>
          <a:stretch/>
        </p:blipFill>
        <p:spPr>
          <a:xfrm>
            <a:off x="2317485" y="48046"/>
            <a:ext cx="9117370" cy="6560289"/>
          </a:xfrm>
          <a:prstGeom prst="rect">
            <a:avLst/>
          </a:prstGeom>
          <a:noFill/>
          <a:ln>
            <a:noFill/>
          </a:ln>
        </p:spPr>
      </p:pic>
      <p:pic>
        <p:nvPicPr>
          <p:cNvPr id="299" name="Google Shape;299;p21"/>
          <p:cNvPicPr preferRelativeResize="0"/>
          <p:nvPr/>
        </p:nvPicPr>
        <p:blipFill rotWithShape="1">
          <a:blip r:embed="rId4">
            <a:alphaModFix/>
          </a:blip>
          <a:srcRect b="35939" l="65494" r="177" t="54208"/>
          <a:stretch/>
        </p:blipFill>
        <p:spPr>
          <a:xfrm>
            <a:off x="9993783" y="5765664"/>
            <a:ext cx="2143540" cy="890717"/>
          </a:xfrm>
          <a:prstGeom prst="rect">
            <a:avLst/>
          </a:prstGeom>
          <a:noFill/>
          <a:ln>
            <a:noFill/>
          </a:ln>
        </p:spPr>
      </p:pic>
      <p:sp>
        <p:nvSpPr>
          <p:cNvPr id="300" name="Google Shape;300;p21"/>
          <p:cNvSpPr/>
          <p:nvPr/>
        </p:nvSpPr>
        <p:spPr>
          <a:xfrm>
            <a:off x="5305684" y="474159"/>
            <a:ext cx="790316" cy="321369"/>
          </a:xfrm>
          <a:prstGeom prst="roundRect">
            <a:avLst>
              <a:gd fmla="val 16667" name="adj"/>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21"/>
          <p:cNvSpPr/>
          <p:nvPr/>
        </p:nvSpPr>
        <p:spPr>
          <a:xfrm>
            <a:off x="7805547" y="6285450"/>
            <a:ext cx="790200" cy="267600"/>
          </a:xfrm>
          <a:prstGeom prst="roundRect">
            <a:avLst>
              <a:gd fmla="val 16667" name="adj"/>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38" scaled="0"/>
        </a:gradFill>
      </p:bgPr>
    </p:bg>
    <p:spTree>
      <p:nvGrpSpPr>
        <p:cNvPr id="305" name="Shape 305"/>
        <p:cNvGrpSpPr/>
        <p:nvPr/>
      </p:nvGrpSpPr>
      <p:grpSpPr>
        <a:xfrm>
          <a:off x="0" y="0"/>
          <a:ext cx="0" cy="0"/>
          <a:chOff x="0" y="0"/>
          <a:chExt cx="0" cy="0"/>
        </a:xfrm>
      </p:grpSpPr>
      <p:sp>
        <p:nvSpPr>
          <p:cNvPr id="306" name="Google Shape;306;g19fb11b7637_0_14"/>
          <p:cNvSpPr/>
          <p:nvPr/>
        </p:nvSpPr>
        <p:spPr>
          <a:xfrm flipH="1" rot="10800000">
            <a:off x="128" y="105"/>
            <a:ext cx="12191700" cy="95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7" name="Google Shape;307;g19fb11b7637_0_14"/>
          <p:cNvGrpSpPr/>
          <p:nvPr/>
        </p:nvGrpSpPr>
        <p:grpSpPr>
          <a:xfrm>
            <a:off x="306853" y="-183201"/>
            <a:ext cx="1253400" cy="1477612"/>
            <a:chOff x="253785" y="-284688"/>
            <a:chExt cx="1253400" cy="1477612"/>
          </a:xfrm>
        </p:grpSpPr>
        <p:sp>
          <p:nvSpPr>
            <p:cNvPr id="308" name="Google Shape;308;g19fb11b7637_0_14"/>
            <p:cNvSpPr/>
            <p:nvPr/>
          </p:nvSpPr>
          <p:spPr>
            <a:xfrm rot="2748923">
              <a:off x="336567" y="-150726"/>
              <a:ext cx="283225" cy="283225"/>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09" name="Google Shape;309;g19fb11b7637_0_14"/>
            <p:cNvSpPr/>
            <p:nvPr/>
          </p:nvSpPr>
          <p:spPr>
            <a:xfrm rot="8147365">
              <a:off x="496327" y="-179490"/>
              <a:ext cx="508104" cy="508104"/>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10" name="Google Shape;310;g19fb11b7637_0_14"/>
            <p:cNvSpPr/>
            <p:nvPr/>
          </p:nvSpPr>
          <p:spPr>
            <a:xfrm rot="-2652279">
              <a:off x="437299" y="123038"/>
              <a:ext cx="886373" cy="886373"/>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311" name="Google Shape;311;g19fb11b7637_0_14"/>
          <p:cNvSpPr txBox="1"/>
          <p:nvPr/>
        </p:nvSpPr>
        <p:spPr>
          <a:xfrm>
            <a:off x="604482" y="408139"/>
            <a:ext cx="658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04</a:t>
            </a:r>
            <a:endParaRPr b="1" i="0" sz="4400" u="none" cap="none" strike="noStrike">
              <a:solidFill>
                <a:schemeClr val="lt1"/>
              </a:solidFill>
              <a:latin typeface="Microsoft Yahei"/>
              <a:ea typeface="Microsoft Yahei"/>
              <a:cs typeface="Microsoft Yahei"/>
              <a:sym typeface="Microsoft Yahei"/>
            </a:endParaRPr>
          </a:p>
        </p:txBody>
      </p:sp>
      <p:sp>
        <p:nvSpPr>
          <p:cNvPr id="312" name="Google Shape;312;g19fb11b7637_0_14"/>
          <p:cNvSpPr/>
          <p:nvPr/>
        </p:nvSpPr>
        <p:spPr>
          <a:xfrm flipH="1" rot="10800000">
            <a:off x="128" y="6768252"/>
            <a:ext cx="12191700" cy="95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3" name="Google Shape;313;g19fb11b7637_0_14" title="Points scored"/>
          <p:cNvPicPr preferRelativeResize="0"/>
          <p:nvPr/>
        </p:nvPicPr>
        <p:blipFill>
          <a:blip r:embed="rId3">
            <a:alphaModFix/>
          </a:blip>
          <a:stretch>
            <a:fillRect/>
          </a:stretch>
        </p:blipFill>
        <p:spPr>
          <a:xfrm>
            <a:off x="1358913" y="435775"/>
            <a:ext cx="10532775" cy="5992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317" name="Shape 317"/>
        <p:cNvGrpSpPr/>
        <p:nvPr/>
      </p:nvGrpSpPr>
      <p:grpSpPr>
        <a:xfrm>
          <a:off x="0" y="0"/>
          <a:ext cx="0" cy="0"/>
          <a:chOff x="0" y="0"/>
          <a:chExt cx="0" cy="0"/>
        </a:xfrm>
      </p:grpSpPr>
      <p:sp>
        <p:nvSpPr>
          <p:cNvPr id="318" name="Google Shape;318;p22"/>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9" name="Google Shape;319;p22"/>
          <p:cNvGrpSpPr/>
          <p:nvPr/>
        </p:nvGrpSpPr>
        <p:grpSpPr>
          <a:xfrm>
            <a:off x="306853" y="-183197"/>
            <a:ext cx="1253614" cy="1477739"/>
            <a:chOff x="253785" y="-284684"/>
            <a:chExt cx="1253614" cy="1477739"/>
          </a:xfrm>
        </p:grpSpPr>
        <p:sp>
          <p:nvSpPr>
            <p:cNvPr id="320" name="Google Shape;320;p22"/>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21" name="Google Shape;321;p22"/>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22" name="Google Shape;322;p22"/>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323" name="Google Shape;323;p22"/>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04</a:t>
            </a:r>
            <a:endParaRPr b="1" i="0" sz="4400" u="none" cap="none" strike="noStrike">
              <a:solidFill>
                <a:schemeClr val="lt1"/>
              </a:solidFill>
              <a:latin typeface="Microsoft Yahei"/>
              <a:ea typeface="Microsoft Yahei"/>
              <a:cs typeface="Microsoft Yahei"/>
              <a:sym typeface="Microsoft Yahei"/>
            </a:endParaRPr>
          </a:p>
        </p:txBody>
      </p:sp>
      <p:sp>
        <p:nvSpPr>
          <p:cNvPr id="324" name="Google Shape;324;p22"/>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p22"/>
          <p:cNvSpPr txBox="1"/>
          <p:nvPr/>
        </p:nvSpPr>
        <p:spPr>
          <a:xfrm>
            <a:off x="54677" y="5225260"/>
            <a:ext cx="3768600" cy="14311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DEGs with ACE involved in: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Cell proliferation</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Cell differentiation</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Function of immune cells</a:t>
            </a:r>
            <a:endParaRPr b="0" i="0" sz="1200" u="none" cap="none" strike="noStrike">
              <a:solidFill>
                <a:srgbClr val="000000"/>
              </a:solidFill>
              <a:latin typeface="Arial"/>
              <a:ea typeface="Arial"/>
              <a:cs typeface="Arial"/>
              <a:sym typeface="Arial"/>
            </a:endParaRPr>
          </a:p>
        </p:txBody>
      </p:sp>
      <p:pic>
        <p:nvPicPr>
          <p:cNvPr id="326" name="Google Shape;326;p22"/>
          <p:cNvPicPr preferRelativeResize="0"/>
          <p:nvPr/>
        </p:nvPicPr>
        <p:blipFill rotWithShape="1">
          <a:blip r:embed="rId3">
            <a:alphaModFix/>
          </a:blip>
          <a:srcRect b="568" l="186" r="357" t="324"/>
          <a:stretch/>
        </p:blipFill>
        <p:spPr>
          <a:xfrm>
            <a:off x="2317485" y="48046"/>
            <a:ext cx="9117370" cy="6560289"/>
          </a:xfrm>
          <a:prstGeom prst="rect">
            <a:avLst/>
          </a:prstGeom>
          <a:noFill/>
          <a:ln>
            <a:noFill/>
          </a:ln>
        </p:spPr>
      </p:pic>
      <p:pic>
        <p:nvPicPr>
          <p:cNvPr id="327" name="Google Shape;327;p22"/>
          <p:cNvPicPr preferRelativeResize="0"/>
          <p:nvPr/>
        </p:nvPicPr>
        <p:blipFill rotWithShape="1">
          <a:blip r:embed="rId4">
            <a:alphaModFix/>
          </a:blip>
          <a:srcRect b="35939" l="65494" r="177" t="54208"/>
          <a:stretch/>
        </p:blipFill>
        <p:spPr>
          <a:xfrm>
            <a:off x="9993783" y="5765664"/>
            <a:ext cx="2143540" cy="890717"/>
          </a:xfrm>
          <a:prstGeom prst="rect">
            <a:avLst/>
          </a:prstGeom>
          <a:noFill/>
          <a:ln>
            <a:noFill/>
          </a:ln>
        </p:spPr>
      </p:pic>
      <p:pic>
        <p:nvPicPr>
          <p:cNvPr descr="Diagram&#10;&#10;Description automatically generated" id="328" name="Google Shape;328;p22"/>
          <p:cNvPicPr preferRelativeResize="0"/>
          <p:nvPr/>
        </p:nvPicPr>
        <p:blipFill rotWithShape="1">
          <a:blip r:embed="rId5">
            <a:alphaModFix/>
          </a:blip>
          <a:srcRect b="0" l="0" r="8611" t="41342"/>
          <a:stretch/>
        </p:blipFill>
        <p:spPr>
          <a:xfrm>
            <a:off x="3567260" y="2073869"/>
            <a:ext cx="6784074" cy="25561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34" name="Shape 34"/>
        <p:cNvGrpSpPr/>
        <p:nvPr/>
      </p:nvGrpSpPr>
      <p:grpSpPr>
        <a:xfrm>
          <a:off x="0" y="0"/>
          <a:ext cx="0" cy="0"/>
          <a:chOff x="0" y="0"/>
          <a:chExt cx="0" cy="0"/>
        </a:xfrm>
      </p:grpSpPr>
      <p:sp>
        <p:nvSpPr>
          <p:cNvPr id="35" name="Google Shape;35;p3"/>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 name="Google Shape;36;p3"/>
          <p:cNvGrpSpPr/>
          <p:nvPr/>
        </p:nvGrpSpPr>
        <p:grpSpPr>
          <a:xfrm>
            <a:off x="306853" y="-183197"/>
            <a:ext cx="1253614" cy="1477739"/>
            <a:chOff x="253785" y="-284684"/>
            <a:chExt cx="1253614" cy="1477739"/>
          </a:xfrm>
        </p:grpSpPr>
        <p:sp>
          <p:nvSpPr>
            <p:cNvPr id="37" name="Google Shape;37;p3"/>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8" name="Google Shape;38;p3"/>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9" name="Google Shape;39;p3"/>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40" name="Google Shape;40;p3"/>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01</a:t>
            </a:r>
            <a:endParaRPr b="1" i="0" sz="4400" u="none" cap="none" strike="noStrike">
              <a:solidFill>
                <a:schemeClr val="lt1"/>
              </a:solidFill>
              <a:latin typeface="Microsoft Yahei"/>
              <a:ea typeface="Microsoft Yahei"/>
              <a:cs typeface="Microsoft Yahei"/>
              <a:sym typeface="Microsoft Yahei"/>
            </a:endParaRPr>
          </a:p>
        </p:txBody>
      </p:sp>
      <p:sp>
        <p:nvSpPr>
          <p:cNvPr id="41" name="Google Shape;41;p3"/>
          <p:cNvSpPr txBox="1"/>
          <p:nvPr/>
        </p:nvSpPr>
        <p:spPr>
          <a:xfrm>
            <a:off x="1262838" y="483068"/>
            <a:ext cx="8142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Differentiation of cells</a:t>
            </a:r>
            <a:endParaRPr b="0" i="0" sz="2000" u="none" cap="none" strike="noStrike">
              <a:solidFill>
                <a:srgbClr val="3F3F3F"/>
              </a:solidFill>
              <a:latin typeface="Microsoft Yahei"/>
              <a:ea typeface="Microsoft Yahei"/>
              <a:cs typeface="Microsoft Yahei"/>
              <a:sym typeface="Microsoft Yahei"/>
            </a:endParaRPr>
          </a:p>
        </p:txBody>
      </p:sp>
      <p:sp>
        <p:nvSpPr>
          <p:cNvPr id="42" name="Google Shape;42;p3"/>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Graphical user interface, application&#10;&#10;Description automatically generated" id="43" name="Google Shape;43;p3"/>
          <p:cNvPicPr preferRelativeResize="0"/>
          <p:nvPr/>
        </p:nvPicPr>
        <p:blipFill rotWithShape="1">
          <a:blip r:embed="rId3">
            <a:alphaModFix/>
          </a:blip>
          <a:srcRect b="0" l="0" r="0" t="0"/>
          <a:stretch/>
        </p:blipFill>
        <p:spPr>
          <a:xfrm>
            <a:off x="1720648" y="47753"/>
            <a:ext cx="9670844" cy="65428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332" name="Shape 332"/>
        <p:cNvGrpSpPr/>
        <p:nvPr/>
      </p:nvGrpSpPr>
      <p:grpSpPr>
        <a:xfrm>
          <a:off x="0" y="0"/>
          <a:ext cx="0" cy="0"/>
          <a:chOff x="0" y="0"/>
          <a:chExt cx="0" cy="0"/>
        </a:xfrm>
      </p:grpSpPr>
      <p:sp>
        <p:nvSpPr>
          <p:cNvPr id="333" name="Google Shape;333;p11"/>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4" name="Google Shape;334;p11"/>
          <p:cNvGrpSpPr/>
          <p:nvPr/>
        </p:nvGrpSpPr>
        <p:grpSpPr>
          <a:xfrm>
            <a:off x="306853" y="-183197"/>
            <a:ext cx="1253614" cy="1477739"/>
            <a:chOff x="253785" y="-284684"/>
            <a:chExt cx="1253614" cy="1477739"/>
          </a:xfrm>
        </p:grpSpPr>
        <p:sp>
          <p:nvSpPr>
            <p:cNvPr id="335" name="Google Shape;335;p11"/>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36" name="Google Shape;336;p11"/>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37" name="Google Shape;337;p11"/>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338" name="Google Shape;338;p11"/>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05</a:t>
            </a:r>
            <a:endParaRPr b="1" i="0" sz="4400" u="none" cap="none" strike="noStrike">
              <a:solidFill>
                <a:schemeClr val="lt1"/>
              </a:solidFill>
              <a:latin typeface="Microsoft Yahei"/>
              <a:ea typeface="Microsoft Yahei"/>
              <a:cs typeface="Microsoft Yahei"/>
              <a:sym typeface="Microsoft Yahei"/>
            </a:endParaRPr>
          </a:p>
        </p:txBody>
      </p:sp>
      <p:sp>
        <p:nvSpPr>
          <p:cNvPr id="339" name="Google Shape;339;p11"/>
          <p:cNvSpPr/>
          <p:nvPr/>
        </p:nvSpPr>
        <p:spPr>
          <a:xfrm>
            <a:off x="1262852" y="408153"/>
            <a:ext cx="2082600" cy="662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800"/>
              <a:buFont typeface="Arial"/>
              <a:buNone/>
            </a:pPr>
            <a:r>
              <a:rPr b="0" i="0" lang="en-US" sz="2800" u="none" cap="none" strike="noStrike">
                <a:solidFill>
                  <a:srgbClr val="3F3F3F"/>
                </a:solidFill>
                <a:latin typeface="Microsoft Yahei"/>
                <a:ea typeface="Microsoft Yahei"/>
                <a:cs typeface="Microsoft Yahei"/>
                <a:sym typeface="Microsoft Yahei"/>
              </a:rPr>
              <a:t>Conclusion</a:t>
            </a:r>
            <a:endParaRPr b="0" i="0" sz="1400" u="none" cap="none" strike="noStrike">
              <a:solidFill>
                <a:srgbClr val="000000"/>
              </a:solidFill>
              <a:latin typeface="Arial"/>
              <a:ea typeface="Arial"/>
              <a:cs typeface="Arial"/>
              <a:sym typeface="Arial"/>
            </a:endParaRPr>
          </a:p>
        </p:txBody>
      </p:sp>
      <p:sp>
        <p:nvSpPr>
          <p:cNvPr id="340" name="Google Shape;340;p11"/>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p11"/>
          <p:cNvSpPr/>
          <p:nvPr/>
        </p:nvSpPr>
        <p:spPr>
          <a:xfrm flipH="1">
            <a:off x="1766469" y="3335459"/>
            <a:ext cx="8801100" cy="1146200"/>
          </a:xfrm>
          <a:prstGeom prst="rightArrowCallout">
            <a:avLst>
              <a:gd fmla="val 50000" name="adj1"/>
              <a:gd fmla="val 22784" name="adj2"/>
              <a:gd fmla="val 32132" name="adj3"/>
              <a:gd fmla="val 94565" name="adj4"/>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2000"/>
              <a:buFont typeface="Arial"/>
              <a:buNone/>
            </a:pPr>
            <a:r>
              <a:rPr lang="en-US" sz="2000">
                <a:solidFill>
                  <a:srgbClr val="4A5D69"/>
                </a:solidFill>
              </a:rPr>
              <a:t>W</a:t>
            </a:r>
            <a:r>
              <a:rPr b="0" i="0" lang="en-US" sz="2000" u="none" cap="none" strike="noStrike">
                <a:solidFill>
                  <a:srgbClr val="4A5D69"/>
                </a:solidFill>
                <a:latin typeface="Arial"/>
                <a:ea typeface="Arial"/>
                <a:cs typeface="Arial"/>
                <a:sym typeface="Arial"/>
              </a:rPr>
              <a:t>e have shown enhancer accessibility are involved in an early stage of monocyte-to-</a:t>
            </a:r>
            <a:r>
              <a:rPr lang="en-US" sz="2000">
                <a:solidFill>
                  <a:srgbClr val="4A5D69"/>
                </a:solidFill>
              </a:rPr>
              <a:t>macrophage</a:t>
            </a:r>
            <a:r>
              <a:rPr lang="en-US" sz="2000">
                <a:solidFill>
                  <a:srgbClr val="4A5D69"/>
                </a:solidFill>
              </a:rPr>
              <a:t> </a:t>
            </a:r>
            <a:r>
              <a:rPr b="0" i="0" lang="en-US" sz="2000" u="none" cap="none" strike="noStrike">
                <a:solidFill>
                  <a:srgbClr val="4A5D69"/>
                </a:solidFill>
                <a:latin typeface="Arial"/>
                <a:ea typeface="Arial"/>
                <a:cs typeface="Arial"/>
                <a:sym typeface="Arial"/>
              </a:rPr>
              <a:t>differentiation</a:t>
            </a:r>
            <a:endParaRPr b="0" i="0" sz="1400" u="none" cap="none" strike="noStrike">
              <a:solidFill>
                <a:srgbClr val="000000"/>
              </a:solidFill>
              <a:latin typeface="Arial"/>
              <a:ea typeface="Arial"/>
              <a:cs typeface="Arial"/>
              <a:sym typeface="Arial"/>
            </a:endParaRPr>
          </a:p>
        </p:txBody>
      </p:sp>
      <p:sp>
        <p:nvSpPr>
          <p:cNvPr id="342" name="Google Shape;342;p11"/>
          <p:cNvSpPr/>
          <p:nvPr/>
        </p:nvSpPr>
        <p:spPr>
          <a:xfrm>
            <a:off x="1766470" y="2040059"/>
            <a:ext cx="8801102" cy="1146200"/>
          </a:xfrm>
          <a:prstGeom prst="rightArrowCallout">
            <a:avLst>
              <a:gd fmla="val 50000" name="adj1"/>
              <a:gd fmla="val 22784" name="adj2"/>
              <a:gd fmla="val 32132" name="adj3"/>
              <a:gd fmla="val 94565" name="adj4"/>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Monocyte differentiation are correlated with an epigenetic reprogramming </a:t>
            </a:r>
            <a:endParaRPr b="0" i="0" sz="1400" u="none" cap="none" strike="noStrike">
              <a:solidFill>
                <a:srgbClr val="000000"/>
              </a:solidFill>
              <a:latin typeface="Arial"/>
              <a:ea typeface="Arial"/>
              <a:cs typeface="Arial"/>
              <a:sym typeface="Arial"/>
            </a:endParaRPr>
          </a:p>
        </p:txBody>
      </p:sp>
      <p:sp>
        <p:nvSpPr>
          <p:cNvPr id="343" name="Google Shape;343;p11"/>
          <p:cNvSpPr/>
          <p:nvPr/>
        </p:nvSpPr>
        <p:spPr>
          <a:xfrm>
            <a:off x="1766470" y="4630859"/>
            <a:ext cx="8801102" cy="1146200"/>
          </a:xfrm>
          <a:prstGeom prst="rightArrowCallout">
            <a:avLst>
              <a:gd fmla="val 50000" name="adj1"/>
              <a:gd fmla="val 22784" name="adj2"/>
              <a:gd fmla="val 32132" name="adj3"/>
              <a:gd fmla="val 94565" name="adj4"/>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Enhancer activity has shown to be one of the important regulating factor</a:t>
            </a:r>
            <a:endParaRPr b="0" i="0" sz="1400" u="none" cap="none" strike="noStrike">
              <a:solidFill>
                <a:srgbClr val="000000"/>
              </a:solidFill>
              <a:latin typeface="Arial"/>
              <a:ea typeface="Arial"/>
              <a:cs typeface="Arial"/>
              <a:sym typeface="Arial"/>
            </a:endParaRPr>
          </a:p>
        </p:txBody>
      </p:sp>
      <p:sp>
        <p:nvSpPr>
          <p:cNvPr id="344" name="Google Shape;344;p11"/>
          <p:cNvSpPr txBox="1"/>
          <p:nvPr/>
        </p:nvSpPr>
        <p:spPr>
          <a:xfrm>
            <a:off x="8290550" y="2878450"/>
            <a:ext cx="185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(Saeed et al., 2014)</a:t>
            </a:r>
            <a:endParaRPr>
              <a:solidFill>
                <a:schemeClr val="lt1"/>
              </a:solidFill>
            </a:endParaRPr>
          </a:p>
        </p:txBody>
      </p:sp>
      <p:sp>
        <p:nvSpPr>
          <p:cNvPr id="345" name="Google Shape;345;p11"/>
          <p:cNvSpPr txBox="1"/>
          <p:nvPr/>
        </p:nvSpPr>
        <p:spPr>
          <a:xfrm>
            <a:off x="8238800" y="5424800"/>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a:t>
            </a:r>
            <a:r>
              <a:rPr lang="en-US">
                <a:solidFill>
                  <a:schemeClr val="lt1"/>
                </a:solidFill>
              </a:rPr>
              <a:t>Dekkers et al., 2019)</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38" scaled="0"/>
        </a:gradFill>
      </p:bgPr>
    </p:bg>
    <p:spTree>
      <p:nvGrpSpPr>
        <p:cNvPr id="349" name="Shape 349"/>
        <p:cNvGrpSpPr/>
        <p:nvPr/>
      </p:nvGrpSpPr>
      <p:grpSpPr>
        <a:xfrm>
          <a:off x="0" y="0"/>
          <a:ext cx="0" cy="0"/>
          <a:chOff x="0" y="0"/>
          <a:chExt cx="0" cy="0"/>
        </a:xfrm>
      </p:grpSpPr>
      <p:sp>
        <p:nvSpPr>
          <p:cNvPr id="350" name="Google Shape;350;g19fb11b7637_0_30"/>
          <p:cNvSpPr/>
          <p:nvPr/>
        </p:nvSpPr>
        <p:spPr>
          <a:xfrm flipH="1" rot="10800000">
            <a:off x="128" y="105"/>
            <a:ext cx="12191700" cy="95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1" name="Google Shape;351;g19fb11b7637_0_30"/>
          <p:cNvGrpSpPr/>
          <p:nvPr/>
        </p:nvGrpSpPr>
        <p:grpSpPr>
          <a:xfrm>
            <a:off x="306853" y="-183201"/>
            <a:ext cx="1253400" cy="1477612"/>
            <a:chOff x="253785" y="-284688"/>
            <a:chExt cx="1253400" cy="1477612"/>
          </a:xfrm>
        </p:grpSpPr>
        <p:sp>
          <p:nvSpPr>
            <p:cNvPr id="352" name="Google Shape;352;g19fb11b7637_0_30"/>
            <p:cNvSpPr/>
            <p:nvPr/>
          </p:nvSpPr>
          <p:spPr>
            <a:xfrm rot="2748923">
              <a:off x="336567" y="-150726"/>
              <a:ext cx="283225" cy="283225"/>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53" name="Google Shape;353;g19fb11b7637_0_30"/>
            <p:cNvSpPr/>
            <p:nvPr/>
          </p:nvSpPr>
          <p:spPr>
            <a:xfrm rot="8147365">
              <a:off x="496327" y="-179490"/>
              <a:ext cx="508104" cy="508104"/>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54" name="Google Shape;354;g19fb11b7637_0_30"/>
            <p:cNvSpPr/>
            <p:nvPr/>
          </p:nvSpPr>
          <p:spPr>
            <a:xfrm rot="-2652279">
              <a:off x="437299" y="123038"/>
              <a:ext cx="886373" cy="886373"/>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355" name="Google Shape;355;g19fb11b7637_0_30"/>
          <p:cNvSpPr txBox="1"/>
          <p:nvPr/>
        </p:nvSpPr>
        <p:spPr>
          <a:xfrm>
            <a:off x="604482" y="408139"/>
            <a:ext cx="658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05</a:t>
            </a:r>
            <a:endParaRPr b="1" i="0" sz="4400" u="none" cap="none" strike="noStrike">
              <a:solidFill>
                <a:schemeClr val="lt1"/>
              </a:solidFill>
              <a:latin typeface="Microsoft Yahei"/>
              <a:ea typeface="Microsoft Yahei"/>
              <a:cs typeface="Microsoft Yahei"/>
              <a:sym typeface="Microsoft Yahei"/>
            </a:endParaRPr>
          </a:p>
        </p:txBody>
      </p:sp>
      <p:sp>
        <p:nvSpPr>
          <p:cNvPr id="356" name="Google Shape;356;g19fb11b7637_0_30"/>
          <p:cNvSpPr/>
          <p:nvPr/>
        </p:nvSpPr>
        <p:spPr>
          <a:xfrm>
            <a:off x="1262852" y="408153"/>
            <a:ext cx="2082600" cy="662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lang="en-US" sz="2800">
                <a:solidFill>
                  <a:srgbClr val="3F3F3F"/>
                </a:solidFill>
                <a:latin typeface="Microsoft Yahei"/>
                <a:ea typeface="Microsoft Yahei"/>
                <a:cs typeface="Microsoft Yahei"/>
                <a:sym typeface="Microsoft Yahei"/>
              </a:rPr>
              <a:t>Future work</a:t>
            </a:r>
            <a:endParaRPr b="0" i="0" sz="1400" u="none" cap="none" strike="noStrike">
              <a:solidFill>
                <a:srgbClr val="000000"/>
              </a:solidFill>
              <a:latin typeface="Arial"/>
              <a:ea typeface="Arial"/>
              <a:cs typeface="Arial"/>
              <a:sym typeface="Arial"/>
            </a:endParaRPr>
          </a:p>
        </p:txBody>
      </p:sp>
      <p:sp>
        <p:nvSpPr>
          <p:cNvPr id="357" name="Google Shape;357;g19fb11b7637_0_30"/>
          <p:cNvSpPr/>
          <p:nvPr/>
        </p:nvSpPr>
        <p:spPr>
          <a:xfrm flipH="1" rot="10800000">
            <a:off x="128" y="6768252"/>
            <a:ext cx="12191700" cy="95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screenshot of a video game&#10;&#10;Description automatically generated with medium confidence" id="358" name="Google Shape;358;g19fb11b7637_0_30"/>
          <p:cNvPicPr preferRelativeResize="0"/>
          <p:nvPr/>
        </p:nvPicPr>
        <p:blipFill rotWithShape="1">
          <a:blip r:embed="rId3">
            <a:alphaModFix/>
          </a:blip>
          <a:srcRect b="0" l="0" r="0" t="0"/>
          <a:stretch/>
        </p:blipFill>
        <p:spPr>
          <a:xfrm>
            <a:off x="604475" y="1561575"/>
            <a:ext cx="6994605" cy="4377101"/>
          </a:xfrm>
          <a:prstGeom prst="rect">
            <a:avLst/>
          </a:prstGeom>
          <a:noFill/>
          <a:ln>
            <a:noFill/>
          </a:ln>
        </p:spPr>
      </p:pic>
      <p:sp>
        <p:nvSpPr>
          <p:cNvPr id="359" name="Google Shape;359;g19fb11b7637_0_30"/>
          <p:cNvSpPr txBox="1"/>
          <p:nvPr/>
        </p:nvSpPr>
        <p:spPr>
          <a:xfrm>
            <a:off x="7599075" y="2282925"/>
            <a:ext cx="446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Calibri"/>
                <a:ea typeface="Calibri"/>
                <a:cs typeface="Calibri"/>
                <a:sym typeface="Calibri"/>
              </a:rPr>
              <a:t>We have shown enhancer </a:t>
            </a:r>
            <a:r>
              <a:rPr lang="en-US" sz="1800">
                <a:latin typeface="Calibri"/>
                <a:ea typeface="Calibri"/>
                <a:cs typeface="Calibri"/>
                <a:sym typeface="Calibri"/>
              </a:rPr>
              <a:t>accessibility</a:t>
            </a:r>
            <a:r>
              <a:rPr lang="en-US" sz="1800">
                <a:latin typeface="Calibri"/>
                <a:ea typeface="Calibri"/>
                <a:cs typeface="Calibri"/>
                <a:sym typeface="Calibri"/>
              </a:rPr>
              <a:t> are </a:t>
            </a:r>
            <a:r>
              <a:rPr lang="en-US" sz="1800">
                <a:latin typeface="Calibri"/>
                <a:ea typeface="Calibri"/>
                <a:cs typeface="Calibri"/>
                <a:sym typeface="Calibri"/>
              </a:rPr>
              <a:t>involved</a:t>
            </a:r>
            <a:r>
              <a:rPr lang="en-US" sz="1800">
                <a:latin typeface="Calibri"/>
                <a:ea typeface="Calibri"/>
                <a:cs typeface="Calibri"/>
                <a:sym typeface="Calibri"/>
              </a:rPr>
              <a:t> in processes such as wound healing</a:t>
            </a:r>
            <a:endParaRPr sz="1800">
              <a:latin typeface="Calibri"/>
              <a:ea typeface="Calibri"/>
              <a:cs typeface="Calibri"/>
              <a:sym typeface="Calibri"/>
            </a:endParaRPr>
          </a:p>
        </p:txBody>
      </p:sp>
      <p:sp>
        <p:nvSpPr>
          <p:cNvPr id="360" name="Google Shape;360;g19fb11b7637_0_30"/>
          <p:cNvSpPr txBox="1"/>
          <p:nvPr/>
        </p:nvSpPr>
        <p:spPr>
          <a:xfrm>
            <a:off x="7939625" y="4354125"/>
            <a:ext cx="4176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Future work: techniques involving 3D conformation to verify the interaction between promoter and enhancer</a:t>
            </a: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364" name="Shape 364"/>
        <p:cNvGrpSpPr/>
        <p:nvPr/>
      </p:nvGrpSpPr>
      <p:grpSpPr>
        <a:xfrm>
          <a:off x="0" y="0"/>
          <a:ext cx="0" cy="0"/>
          <a:chOff x="0" y="0"/>
          <a:chExt cx="0" cy="0"/>
        </a:xfrm>
      </p:grpSpPr>
      <p:sp>
        <p:nvSpPr>
          <p:cNvPr id="365" name="Google Shape;365;p12"/>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6" name="Google Shape;366;p12"/>
          <p:cNvGrpSpPr/>
          <p:nvPr/>
        </p:nvGrpSpPr>
        <p:grpSpPr>
          <a:xfrm>
            <a:off x="306853" y="-183197"/>
            <a:ext cx="1253614" cy="1477739"/>
            <a:chOff x="253785" y="-284684"/>
            <a:chExt cx="1253614" cy="1477739"/>
          </a:xfrm>
        </p:grpSpPr>
        <p:sp>
          <p:nvSpPr>
            <p:cNvPr id="367" name="Google Shape;367;p12"/>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68" name="Google Shape;368;p12"/>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369" name="Google Shape;369;p12"/>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370" name="Google Shape;370;p12"/>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00</a:t>
            </a:r>
            <a:endParaRPr b="1" i="0" sz="4400" u="none" cap="none" strike="noStrike">
              <a:solidFill>
                <a:schemeClr val="lt1"/>
              </a:solidFill>
              <a:latin typeface="Microsoft Yahei"/>
              <a:ea typeface="Microsoft Yahei"/>
              <a:cs typeface="Microsoft Yahei"/>
              <a:sym typeface="Microsoft Yahei"/>
            </a:endParaRPr>
          </a:p>
        </p:txBody>
      </p:sp>
      <p:sp>
        <p:nvSpPr>
          <p:cNvPr id="371" name="Google Shape;371;p12"/>
          <p:cNvSpPr/>
          <p:nvPr/>
        </p:nvSpPr>
        <p:spPr>
          <a:xfrm>
            <a:off x="1300146" y="306664"/>
            <a:ext cx="3401893" cy="6625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800"/>
              <a:buFont typeface="Arial"/>
              <a:buNone/>
            </a:pPr>
            <a:r>
              <a:rPr b="0" i="0" lang="en-US" sz="2800" u="none" cap="none" strike="noStrike">
                <a:solidFill>
                  <a:srgbClr val="3F3F3F"/>
                </a:solidFill>
                <a:latin typeface="Microsoft Yahei"/>
                <a:ea typeface="Microsoft Yahei"/>
                <a:cs typeface="Microsoft Yahei"/>
                <a:sym typeface="Microsoft Yahei"/>
              </a:rPr>
              <a:t>Acknowledgement</a:t>
            </a:r>
            <a:endParaRPr b="0" i="0" sz="1400" u="none" cap="none" strike="noStrike">
              <a:solidFill>
                <a:srgbClr val="000000"/>
              </a:solidFill>
              <a:latin typeface="Arial"/>
              <a:ea typeface="Arial"/>
              <a:cs typeface="Arial"/>
              <a:sym typeface="Arial"/>
            </a:endParaRPr>
          </a:p>
        </p:txBody>
      </p:sp>
      <p:sp>
        <p:nvSpPr>
          <p:cNvPr id="372" name="Google Shape;372;p12"/>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3" name="Google Shape;373;p12"/>
          <p:cNvSpPr txBox="1"/>
          <p:nvPr/>
        </p:nvSpPr>
        <p:spPr>
          <a:xfrm>
            <a:off x="1209541" y="1696252"/>
            <a:ext cx="4151201" cy="144315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5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Dr N. Gentle and Dr V. Meyer</a:t>
            </a:r>
            <a:endParaRPr b="0" i="0" sz="1400" u="none" cap="none" strike="noStrike">
              <a:solidFill>
                <a:srgbClr val="000000"/>
              </a:solidFill>
              <a:latin typeface="Arial"/>
              <a:ea typeface="Arial"/>
              <a:cs typeface="Arial"/>
              <a:sym typeface="Arial"/>
            </a:endParaRPr>
          </a:p>
          <a:p>
            <a:pPr indent="-342900" lvl="0" marL="342900" marR="0" rtl="0" algn="l">
              <a:lnSpc>
                <a:spcPct val="125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FunGenics Lab</a:t>
            </a:r>
            <a:endParaRPr b="0" i="0" sz="1400" u="none" cap="none" strike="noStrike">
              <a:solidFill>
                <a:srgbClr val="000000"/>
              </a:solidFill>
              <a:latin typeface="Arial"/>
              <a:ea typeface="Arial"/>
              <a:cs typeface="Arial"/>
              <a:sym typeface="Arial"/>
            </a:endParaRPr>
          </a:p>
          <a:p>
            <a:pPr indent="-342900" lvl="0" marL="342900" marR="0" rtl="0" algn="l">
              <a:lnSpc>
                <a:spcPct val="125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NRF funding</a:t>
            </a:r>
            <a:endParaRPr b="0" i="0" sz="2400" u="none" cap="none" strike="noStrike">
              <a:solidFill>
                <a:schemeClr val="dk1"/>
              </a:solidFill>
              <a:latin typeface="Calibri"/>
              <a:ea typeface="Calibri"/>
              <a:cs typeface="Calibri"/>
              <a:sym typeface="Calibri"/>
            </a:endParaRPr>
          </a:p>
        </p:txBody>
      </p:sp>
      <p:pic>
        <p:nvPicPr>
          <p:cNvPr id="374" name="Google Shape;374;p12"/>
          <p:cNvPicPr preferRelativeResize="0"/>
          <p:nvPr/>
        </p:nvPicPr>
        <p:blipFill rotWithShape="1">
          <a:blip r:embed="rId3">
            <a:alphaModFix/>
          </a:blip>
          <a:srcRect b="27166" l="7223" r="9455" t="23265"/>
          <a:stretch/>
        </p:blipFill>
        <p:spPr>
          <a:xfrm>
            <a:off x="6530050" y="1535080"/>
            <a:ext cx="4801467" cy="1904237"/>
          </a:xfrm>
          <a:prstGeom prst="rect">
            <a:avLst/>
          </a:prstGeom>
          <a:noFill/>
          <a:ln>
            <a:noFill/>
          </a:ln>
        </p:spPr>
      </p:pic>
      <p:grpSp>
        <p:nvGrpSpPr>
          <p:cNvPr id="375" name="Google Shape;375;p12"/>
          <p:cNvGrpSpPr/>
          <p:nvPr/>
        </p:nvGrpSpPr>
        <p:grpSpPr>
          <a:xfrm>
            <a:off x="1135036" y="4650002"/>
            <a:ext cx="9921925" cy="1386371"/>
            <a:chOff x="1162696" y="2998520"/>
            <a:chExt cx="9921925" cy="1386371"/>
          </a:xfrm>
        </p:grpSpPr>
        <p:grpSp>
          <p:nvGrpSpPr>
            <p:cNvPr id="376" name="Google Shape;376;p12"/>
            <p:cNvGrpSpPr/>
            <p:nvPr/>
          </p:nvGrpSpPr>
          <p:grpSpPr>
            <a:xfrm>
              <a:off x="1607870" y="2998520"/>
              <a:ext cx="2310560" cy="917568"/>
              <a:chOff x="1185155" y="2341843"/>
              <a:chExt cx="1732920" cy="688178"/>
            </a:xfrm>
          </p:grpSpPr>
          <p:sp>
            <p:nvSpPr>
              <p:cNvPr id="377" name="Google Shape;377;p12"/>
              <p:cNvSpPr/>
              <p:nvPr/>
            </p:nvSpPr>
            <p:spPr>
              <a:xfrm rot="5400000">
                <a:off x="2607246" y="2719191"/>
                <a:ext cx="311452" cy="310207"/>
              </a:xfrm>
              <a:custGeom>
                <a:rect b="b" l="l" r="r" t="t"/>
                <a:pathLst>
                  <a:path extrusionOk="0" h="158" w="158">
                    <a:moveTo>
                      <a:pt x="135" y="23"/>
                    </a:moveTo>
                    <a:cubicBezTo>
                      <a:pt x="150" y="39"/>
                      <a:pt x="158" y="57"/>
                      <a:pt x="158" y="79"/>
                    </a:cubicBezTo>
                    <a:cubicBezTo>
                      <a:pt x="158" y="100"/>
                      <a:pt x="150" y="119"/>
                      <a:pt x="135" y="135"/>
                    </a:cubicBezTo>
                    <a:cubicBezTo>
                      <a:pt x="120" y="150"/>
                      <a:pt x="101" y="158"/>
                      <a:pt x="79" y="158"/>
                    </a:cubicBezTo>
                    <a:cubicBezTo>
                      <a:pt x="58" y="158"/>
                      <a:pt x="39" y="150"/>
                      <a:pt x="24" y="135"/>
                    </a:cubicBezTo>
                    <a:cubicBezTo>
                      <a:pt x="8" y="119"/>
                      <a:pt x="0" y="100"/>
                      <a:pt x="0" y="79"/>
                    </a:cubicBezTo>
                    <a:cubicBezTo>
                      <a:pt x="0" y="57"/>
                      <a:pt x="8" y="39"/>
                      <a:pt x="24" y="23"/>
                    </a:cubicBezTo>
                    <a:cubicBezTo>
                      <a:pt x="39" y="8"/>
                      <a:pt x="58" y="0"/>
                      <a:pt x="79" y="0"/>
                    </a:cubicBezTo>
                    <a:cubicBezTo>
                      <a:pt x="101" y="0"/>
                      <a:pt x="120" y="8"/>
                      <a:pt x="135" y="23"/>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nvGrpSpPr>
              <p:cNvPr id="378" name="Google Shape;378;p12"/>
              <p:cNvGrpSpPr/>
              <p:nvPr/>
            </p:nvGrpSpPr>
            <p:grpSpPr>
              <a:xfrm rot="5400000">
                <a:off x="2039780" y="2480127"/>
                <a:ext cx="444754" cy="247916"/>
                <a:chOff x="1795463" y="1947863"/>
                <a:chExt cx="566738" cy="315913"/>
              </a:xfrm>
            </p:grpSpPr>
            <p:sp>
              <p:nvSpPr>
                <p:cNvPr id="379" name="Google Shape;379;p12"/>
                <p:cNvSpPr/>
                <p:nvPr/>
              </p:nvSpPr>
              <p:spPr>
                <a:xfrm>
                  <a:off x="1795463" y="1947863"/>
                  <a:ext cx="315913" cy="315913"/>
                </a:xfrm>
                <a:custGeom>
                  <a:rect b="b" l="l" r="r" t="t"/>
                  <a:pathLst>
                    <a:path extrusionOk="0" h="126" w="126">
                      <a:moveTo>
                        <a:pt x="108" y="19"/>
                      </a:moveTo>
                      <a:cubicBezTo>
                        <a:pt x="120" y="31"/>
                        <a:pt x="126" y="45"/>
                        <a:pt x="126" y="63"/>
                      </a:cubicBezTo>
                      <a:cubicBezTo>
                        <a:pt x="126" y="80"/>
                        <a:pt x="120" y="95"/>
                        <a:pt x="108" y="107"/>
                      </a:cubicBezTo>
                      <a:cubicBezTo>
                        <a:pt x="96" y="120"/>
                        <a:pt x="81" y="126"/>
                        <a:pt x="63" y="126"/>
                      </a:cubicBezTo>
                      <a:cubicBezTo>
                        <a:pt x="46" y="126"/>
                        <a:pt x="31" y="120"/>
                        <a:pt x="19" y="107"/>
                      </a:cubicBezTo>
                      <a:cubicBezTo>
                        <a:pt x="6" y="95"/>
                        <a:pt x="0" y="80"/>
                        <a:pt x="0" y="63"/>
                      </a:cubicBezTo>
                      <a:cubicBezTo>
                        <a:pt x="0" y="45"/>
                        <a:pt x="6" y="31"/>
                        <a:pt x="19" y="19"/>
                      </a:cubicBezTo>
                      <a:cubicBezTo>
                        <a:pt x="31" y="6"/>
                        <a:pt x="46" y="0"/>
                        <a:pt x="63" y="0"/>
                      </a:cubicBezTo>
                      <a:cubicBezTo>
                        <a:pt x="81" y="0"/>
                        <a:pt x="96" y="6"/>
                        <a:pt x="108" y="19"/>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80" name="Google Shape;380;p12"/>
                <p:cNvSpPr/>
                <p:nvPr/>
              </p:nvSpPr>
              <p:spPr>
                <a:xfrm>
                  <a:off x="1941513" y="2078038"/>
                  <a:ext cx="420688"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381" name="Google Shape;381;p12"/>
              <p:cNvGrpSpPr/>
              <p:nvPr/>
            </p:nvGrpSpPr>
            <p:grpSpPr>
              <a:xfrm rot="5400000">
                <a:off x="2349364" y="2531828"/>
                <a:ext cx="325156" cy="264111"/>
                <a:chOff x="1947863" y="1619250"/>
                <a:chExt cx="414338" cy="336550"/>
              </a:xfrm>
            </p:grpSpPr>
            <p:sp>
              <p:nvSpPr>
                <p:cNvPr id="382" name="Google Shape;382;p12"/>
                <p:cNvSpPr/>
                <p:nvPr/>
              </p:nvSpPr>
              <p:spPr>
                <a:xfrm>
                  <a:off x="1947863" y="1619250"/>
                  <a:ext cx="336550" cy="336550"/>
                </a:xfrm>
                <a:custGeom>
                  <a:rect b="b" l="l" r="r" t="t"/>
                  <a:pathLst>
                    <a:path extrusionOk="0" h="134" w="134">
                      <a:moveTo>
                        <a:pt x="67" y="0"/>
                      </a:moveTo>
                      <a:cubicBezTo>
                        <a:pt x="86" y="0"/>
                        <a:pt x="102" y="6"/>
                        <a:pt x="115" y="20"/>
                      </a:cubicBezTo>
                      <a:cubicBezTo>
                        <a:pt x="128" y="33"/>
                        <a:pt x="134" y="48"/>
                        <a:pt x="134" y="67"/>
                      </a:cubicBezTo>
                      <a:cubicBezTo>
                        <a:pt x="134" y="85"/>
                        <a:pt x="128" y="101"/>
                        <a:pt x="115" y="114"/>
                      </a:cubicBezTo>
                      <a:cubicBezTo>
                        <a:pt x="102" y="127"/>
                        <a:pt x="86" y="134"/>
                        <a:pt x="67" y="134"/>
                      </a:cubicBezTo>
                      <a:cubicBezTo>
                        <a:pt x="49" y="134"/>
                        <a:pt x="33" y="127"/>
                        <a:pt x="20" y="114"/>
                      </a:cubicBezTo>
                      <a:cubicBezTo>
                        <a:pt x="7" y="101"/>
                        <a:pt x="0" y="85"/>
                        <a:pt x="0" y="67"/>
                      </a:cubicBezTo>
                      <a:cubicBezTo>
                        <a:pt x="0" y="48"/>
                        <a:pt x="7" y="33"/>
                        <a:pt x="20" y="20"/>
                      </a:cubicBezTo>
                      <a:cubicBezTo>
                        <a:pt x="33" y="6"/>
                        <a:pt x="49" y="0"/>
                        <a:pt x="67" y="0"/>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83" name="Google Shape;383;p12"/>
                <p:cNvSpPr/>
                <p:nvPr/>
              </p:nvSpPr>
              <p:spPr>
                <a:xfrm>
                  <a:off x="2109788" y="1760538"/>
                  <a:ext cx="252413" cy="53975"/>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384" name="Google Shape;384;p12"/>
              <p:cNvGrpSpPr/>
              <p:nvPr/>
            </p:nvGrpSpPr>
            <p:grpSpPr>
              <a:xfrm rot="5400000">
                <a:off x="1768817" y="2472030"/>
                <a:ext cx="484620" cy="224246"/>
                <a:chOff x="1744663" y="2282825"/>
                <a:chExt cx="617538" cy="285750"/>
              </a:xfrm>
            </p:grpSpPr>
            <p:sp>
              <p:nvSpPr>
                <p:cNvPr id="385" name="Google Shape;385;p12"/>
                <p:cNvSpPr/>
                <p:nvPr/>
              </p:nvSpPr>
              <p:spPr>
                <a:xfrm>
                  <a:off x="1744663" y="2282825"/>
                  <a:ext cx="287338" cy="285750"/>
                </a:xfrm>
                <a:custGeom>
                  <a:rect b="b" l="l" r="r" t="t"/>
                  <a:pathLst>
                    <a:path extrusionOk="0" h="114" w="114">
                      <a:moveTo>
                        <a:pt x="0" y="57"/>
                      </a:moveTo>
                      <a:cubicBezTo>
                        <a:pt x="0" y="41"/>
                        <a:pt x="6" y="28"/>
                        <a:pt x="17" y="17"/>
                      </a:cubicBezTo>
                      <a:cubicBezTo>
                        <a:pt x="28" y="5"/>
                        <a:pt x="42" y="0"/>
                        <a:pt x="57" y="0"/>
                      </a:cubicBezTo>
                      <a:cubicBezTo>
                        <a:pt x="73" y="0"/>
                        <a:pt x="87" y="5"/>
                        <a:pt x="98" y="17"/>
                      </a:cubicBezTo>
                      <a:cubicBezTo>
                        <a:pt x="109" y="28"/>
                        <a:pt x="114" y="41"/>
                        <a:pt x="114" y="57"/>
                      </a:cubicBezTo>
                      <a:cubicBezTo>
                        <a:pt x="114" y="73"/>
                        <a:pt x="109" y="86"/>
                        <a:pt x="98" y="97"/>
                      </a:cubicBezTo>
                      <a:cubicBezTo>
                        <a:pt x="87" y="108"/>
                        <a:pt x="73" y="114"/>
                        <a:pt x="57" y="114"/>
                      </a:cubicBezTo>
                      <a:cubicBezTo>
                        <a:pt x="42" y="114"/>
                        <a:pt x="28" y="108"/>
                        <a:pt x="17" y="97"/>
                      </a:cubicBezTo>
                      <a:cubicBezTo>
                        <a:pt x="6" y="86"/>
                        <a:pt x="0" y="73"/>
                        <a:pt x="0" y="57"/>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86" name="Google Shape;386;p12"/>
                <p:cNvSpPr/>
                <p:nvPr/>
              </p:nvSpPr>
              <p:spPr>
                <a:xfrm>
                  <a:off x="1881188" y="2403475"/>
                  <a:ext cx="481013"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387" name="Google Shape;387;p12"/>
              <p:cNvGrpSpPr/>
              <p:nvPr/>
            </p:nvGrpSpPr>
            <p:grpSpPr>
              <a:xfrm rot="5400000">
                <a:off x="1527752" y="2491339"/>
                <a:ext cx="469670" cy="200576"/>
                <a:chOff x="1763713" y="2614613"/>
                <a:chExt cx="598488" cy="255588"/>
              </a:xfrm>
            </p:grpSpPr>
            <p:sp>
              <p:nvSpPr>
                <p:cNvPr id="388" name="Google Shape;388;p12"/>
                <p:cNvSpPr/>
                <p:nvPr/>
              </p:nvSpPr>
              <p:spPr>
                <a:xfrm>
                  <a:off x="1763713" y="2614613"/>
                  <a:ext cx="255588" cy="255588"/>
                </a:xfrm>
                <a:custGeom>
                  <a:rect b="b" l="l" r="r" t="t"/>
                  <a:pathLst>
                    <a:path extrusionOk="0" h="102" w="102">
                      <a:moveTo>
                        <a:pt x="102" y="51"/>
                      </a:moveTo>
                      <a:cubicBezTo>
                        <a:pt x="102" y="65"/>
                        <a:pt x="97" y="77"/>
                        <a:pt x="87" y="87"/>
                      </a:cubicBezTo>
                      <a:cubicBezTo>
                        <a:pt x="77" y="97"/>
                        <a:pt x="65" y="102"/>
                        <a:pt x="51" y="102"/>
                      </a:cubicBezTo>
                      <a:cubicBezTo>
                        <a:pt x="37" y="102"/>
                        <a:pt x="25" y="97"/>
                        <a:pt x="15" y="87"/>
                      </a:cubicBezTo>
                      <a:cubicBezTo>
                        <a:pt x="5" y="77"/>
                        <a:pt x="0" y="65"/>
                        <a:pt x="0" y="51"/>
                      </a:cubicBezTo>
                      <a:cubicBezTo>
                        <a:pt x="0" y="37"/>
                        <a:pt x="5" y="25"/>
                        <a:pt x="15" y="15"/>
                      </a:cubicBezTo>
                      <a:cubicBezTo>
                        <a:pt x="25" y="5"/>
                        <a:pt x="37" y="0"/>
                        <a:pt x="51" y="0"/>
                      </a:cubicBezTo>
                      <a:cubicBezTo>
                        <a:pt x="65" y="0"/>
                        <a:pt x="77" y="5"/>
                        <a:pt x="87" y="15"/>
                      </a:cubicBezTo>
                      <a:cubicBezTo>
                        <a:pt x="97" y="25"/>
                        <a:pt x="102" y="37"/>
                        <a:pt x="102" y="51"/>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89" name="Google Shape;389;p12"/>
                <p:cNvSpPr/>
                <p:nvPr/>
              </p:nvSpPr>
              <p:spPr>
                <a:xfrm>
                  <a:off x="1881188" y="2719388"/>
                  <a:ext cx="481013"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390" name="Google Shape;390;p12"/>
              <p:cNvGrpSpPr/>
              <p:nvPr/>
            </p:nvGrpSpPr>
            <p:grpSpPr>
              <a:xfrm rot="5400000">
                <a:off x="1303507" y="2543663"/>
                <a:ext cx="399905" cy="165693"/>
                <a:chOff x="1852613" y="2967038"/>
                <a:chExt cx="509588" cy="211138"/>
              </a:xfrm>
            </p:grpSpPr>
            <p:sp>
              <p:nvSpPr>
                <p:cNvPr id="391" name="Google Shape;391;p12"/>
                <p:cNvSpPr/>
                <p:nvPr/>
              </p:nvSpPr>
              <p:spPr>
                <a:xfrm>
                  <a:off x="1852613" y="2967038"/>
                  <a:ext cx="211138" cy="211138"/>
                </a:xfrm>
                <a:custGeom>
                  <a:rect b="b" l="l" r="r" t="t"/>
                  <a:pathLst>
                    <a:path extrusionOk="0" h="84" w="84">
                      <a:moveTo>
                        <a:pt x="72" y="12"/>
                      </a:moveTo>
                      <a:cubicBezTo>
                        <a:pt x="80" y="20"/>
                        <a:pt x="84" y="30"/>
                        <a:pt x="84" y="42"/>
                      </a:cubicBezTo>
                      <a:cubicBezTo>
                        <a:pt x="84" y="53"/>
                        <a:pt x="80" y="63"/>
                        <a:pt x="72" y="72"/>
                      </a:cubicBezTo>
                      <a:cubicBezTo>
                        <a:pt x="64" y="80"/>
                        <a:pt x="54" y="84"/>
                        <a:pt x="42" y="84"/>
                      </a:cubicBezTo>
                      <a:cubicBezTo>
                        <a:pt x="31" y="84"/>
                        <a:pt x="21" y="80"/>
                        <a:pt x="12" y="72"/>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92" name="Google Shape;392;p12"/>
                <p:cNvSpPr/>
                <p:nvPr/>
              </p:nvSpPr>
              <p:spPr>
                <a:xfrm>
                  <a:off x="1941513" y="3040063"/>
                  <a:ext cx="420688"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393" name="Google Shape;393;p12"/>
              <p:cNvGrpSpPr/>
              <p:nvPr/>
            </p:nvGrpSpPr>
            <p:grpSpPr>
              <a:xfrm rot="5400000">
                <a:off x="1123488" y="2626510"/>
                <a:ext cx="261620" cy="138285"/>
                <a:chOff x="2028826" y="3302000"/>
                <a:chExt cx="333375" cy="176213"/>
              </a:xfrm>
            </p:grpSpPr>
            <p:sp>
              <p:nvSpPr>
                <p:cNvPr id="394" name="Google Shape;394;p12"/>
                <p:cNvSpPr/>
                <p:nvPr/>
              </p:nvSpPr>
              <p:spPr>
                <a:xfrm>
                  <a:off x="2028826" y="3302000"/>
                  <a:ext cx="176213" cy="176213"/>
                </a:xfrm>
                <a:custGeom>
                  <a:rect b="b" l="l" r="r" t="t"/>
                  <a:pathLst>
                    <a:path extrusionOk="0" h="70" w="70">
                      <a:moveTo>
                        <a:pt x="70" y="35"/>
                      </a:moveTo>
                      <a:cubicBezTo>
                        <a:pt x="70" y="45"/>
                        <a:pt x="67" y="53"/>
                        <a:pt x="60" y="60"/>
                      </a:cubicBezTo>
                      <a:cubicBezTo>
                        <a:pt x="53" y="66"/>
                        <a:pt x="45" y="70"/>
                        <a:pt x="35" y="70"/>
                      </a:cubicBezTo>
                      <a:cubicBezTo>
                        <a:pt x="25" y="70"/>
                        <a:pt x="17" y="66"/>
                        <a:pt x="10" y="60"/>
                      </a:cubicBezTo>
                      <a:cubicBezTo>
                        <a:pt x="3" y="53"/>
                        <a:pt x="0" y="45"/>
                        <a:pt x="0" y="35"/>
                      </a:cubicBezTo>
                      <a:cubicBezTo>
                        <a:pt x="0" y="25"/>
                        <a:pt x="3" y="17"/>
                        <a:pt x="10" y="10"/>
                      </a:cubicBezTo>
                      <a:cubicBezTo>
                        <a:pt x="17" y="3"/>
                        <a:pt x="25" y="0"/>
                        <a:pt x="35" y="0"/>
                      </a:cubicBezTo>
                      <a:cubicBezTo>
                        <a:pt x="45" y="0"/>
                        <a:pt x="53" y="3"/>
                        <a:pt x="60" y="10"/>
                      </a:cubicBezTo>
                      <a:cubicBezTo>
                        <a:pt x="67" y="17"/>
                        <a:pt x="70" y="25"/>
                        <a:pt x="70" y="35"/>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95" name="Google Shape;395;p12"/>
                <p:cNvSpPr/>
                <p:nvPr/>
              </p:nvSpPr>
              <p:spPr>
                <a:xfrm>
                  <a:off x="2092326" y="3357563"/>
                  <a:ext cx="269875"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396" name="Google Shape;396;p12"/>
            <p:cNvGrpSpPr/>
            <p:nvPr/>
          </p:nvGrpSpPr>
          <p:grpSpPr>
            <a:xfrm>
              <a:off x="1162696" y="3500819"/>
              <a:ext cx="2305576" cy="884069"/>
              <a:chOff x="851279" y="2718569"/>
              <a:chExt cx="1729182" cy="663052"/>
            </a:xfrm>
          </p:grpSpPr>
          <p:sp>
            <p:nvSpPr>
              <p:cNvPr id="397" name="Google Shape;397;p12"/>
              <p:cNvSpPr/>
              <p:nvPr/>
            </p:nvSpPr>
            <p:spPr>
              <a:xfrm rot="5400000">
                <a:off x="850656" y="2719191"/>
                <a:ext cx="311452" cy="310207"/>
              </a:xfrm>
              <a:custGeom>
                <a:rect b="b" l="l" r="r" t="t"/>
                <a:pathLst>
                  <a:path extrusionOk="0" h="158" w="158">
                    <a:moveTo>
                      <a:pt x="0" y="79"/>
                    </a:moveTo>
                    <a:cubicBezTo>
                      <a:pt x="0" y="57"/>
                      <a:pt x="8" y="39"/>
                      <a:pt x="24" y="23"/>
                    </a:cubicBezTo>
                    <a:cubicBezTo>
                      <a:pt x="39" y="8"/>
                      <a:pt x="58" y="0"/>
                      <a:pt x="79" y="0"/>
                    </a:cubicBezTo>
                    <a:cubicBezTo>
                      <a:pt x="101" y="0"/>
                      <a:pt x="120" y="8"/>
                      <a:pt x="135" y="23"/>
                    </a:cubicBezTo>
                    <a:cubicBezTo>
                      <a:pt x="150" y="39"/>
                      <a:pt x="158" y="57"/>
                      <a:pt x="158" y="79"/>
                    </a:cubicBezTo>
                    <a:cubicBezTo>
                      <a:pt x="158" y="100"/>
                      <a:pt x="150" y="119"/>
                      <a:pt x="135" y="135"/>
                    </a:cubicBezTo>
                    <a:cubicBezTo>
                      <a:pt x="120" y="150"/>
                      <a:pt x="101" y="158"/>
                      <a:pt x="79" y="158"/>
                    </a:cubicBezTo>
                    <a:cubicBezTo>
                      <a:pt x="58" y="158"/>
                      <a:pt x="39" y="150"/>
                      <a:pt x="24" y="135"/>
                    </a:cubicBezTo>
                    <a:cubicBezTo>
                      <a:pt x="8" y="119"/>
                      <a:pt x="0" y="100"/>
                      <a:pt x="0" y="79"/>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nvGrpSpPr>
              <p:cNvPr id="398" name="Google Shape;398;p12"/>
              <p:cNvGrpSpPr/>
              <p:nvPr/>
            </p:nvGrpSpPr>
            <p:grpSpPr>
              <a:xfrm rot="5400000">
                <a:off x="2063451" y="3015353"/>
                <a:ext cx="397412" cy="165693"/>
                <a:chOff x="2387601" y="2000250"/>
                <a:chExt cx="506412" cy="211138"/>
              </a:xfrm>
            </p:grpSpPr>
            <p:sp>
              <p:nvSpPr>
                <p:cNvPr id="399" name="Google Shape;399;p12"/>
                <p:cNvSpPr/>
                <p:nvPr/>
              </p:nvSpPr>
              <p:spPr>
                <a:xfrm>
                  <a:off x="2684463" y="2000250"/>
                  <a:ext cx="209550" cy="211138"/>
                </a:xfrm>
                <a:custGeom>
                  <a:rect b="b" l="l" r="r" t="t"/>
                  <a:pathLst>
                    <a:path extrusionOk="0" h="84" w="84">
                      <a:moveTo>
                        <a:pt x="71" y="12"/>
                      </a:moveTo>
                      <a:cubicBezTo>
                        <a:pt x="80" y="20"/>
                        <a:pt x="84" y="30"/>
                        <a:pt x="84" y="42"/>
                      </a:cubicBezTo>
                      <a:cubicBezTo>
                        <a:pt x="84" y="53"/>
                        <a:pt x="80" y="63"/>
                        <a:pt x="71" y="71"/>
                      </a:cubicBezTo>
                      <a:cubicBezTo>
                        <a:pt x="63" y="80"/>
                        <a:pt x="53" y="84"/>
                        <a:pt x="42" y="84"/>
                      </a:cubicBezTo>
                      <a:cubicBezTo>
                        <a:pt x="30" y="84"/>
                        <a:pt x="20" y="80"/>
                        <a:pt x="12" y="71"/>
                      </a:cubicBezTo>
                      <a:cubicBezTo>
                        <a:pt x="4" y="63"/>
                        <a:pt x="0" y="53"/>
                        <a:pt x="0" y="42"/>
                      </a:cubicBezTo>
                      <a:cubicBezTo>
                        <a:pt x="0" y="30"/>
                        <a:pt x="4" y="20"/>
                        <a:pt x="12" y="12"/>
                      </a:cubicBezTo>
                      <a:cubicBezTo>
                        <a:pt x="20" y="4"/>
                        <a:pt x="30" y="0"/>
                        <a:pt x="42" y="0"/>
                      </a:cubicBezTo>
                      <a:cubicBezTo>
                        <a:pt x="53" y="0"/>
                        <a:pt x="63" y="4"/>
                        <a:pt x="71" y="12"/>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00" name="Google Shape;400;p12"/>
                <p:cNvSpPr/>
                <p:nvPr/>
              </p:nvSpPr>
              <p:spPr>
                <a:xfrm>
                  <a:off x="2387601" y="2078038"/>
                  <a:ext cx="422275"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01" name="Google Shape;401;p12"/>
              <p:cNvGrpSpPr/>
              <p:nvPr/>
            </p:nvGrpSpPr>
            <p:grpSpPr>
              <a:xfrm rot="5400000">
                <a:off x="2381754" y="2961161"/>
                <a:ext cx="260374" cy="137039"/>
                <a:chOff x="2387601" y="1700213"/>
                <a:chExt cx="331788" cy="174625"/>
              </a:xfrm>
            </p:grpSpPr>
            <p:sp>
              <p:nvSpPr>
                <p:cNvPr id="402" name="Google Shape;402;p12"/>
                <p:cNvSpPr/>
                <p:nvPr/>
              </p:nvSpPr>
              <p:spPr>
                <a:xfrm>
                  <a:off x="2543176" y="1700213"/>
                  <a:ext cx="176213" cy="174625"/>
                </a:xfrm>
                <a:custGeom>
                  <a:rect b="b" l="l" r="r" t="t"/>
                  <a:pathLst>
                    <a:path extrusionOk="0" h="70" w="70">
                      <a:moveTo>
                        <a:pt x="35" y="0"/>
                      </a:moveTo>
                      <a:cubicBezTo>
                        <a:pt x="44" y="0"/>
                        <a:pt x="53" y="3"/>
                        <a:pt x="59" y="10"/>
                      </a:cubicBezTo>
                      <a:cubicBezTo>
                        <a:pt x="66" y="17"/>
                        <a:pt x="70" y="25"/>
                        <a:pt x="70" y="35"/>
                      </a:cubicBezTo>
                      <a:cubicBezTo>
                        <a:pt x="70" y="44"/>
                        <a:pt x="66" y="53"/>
                        <a:pt x="59" y="59"/>
                      </a:cubicBezTo>
                      <a:cubicBezTo>
                        <a:pt x="53" y="66"/>
                        <a:pt x="44" y="70"/>
                        <a:pt x="35" y="70"/>
                      </a:cubicBezTo>
                      <a:cubicBezTo>
                        <a:pt x="25" y="70"/>
                        <a:pt x="17" y="66"/>
                        <a:pt x="10" y="59"/>
                      </a:cubicBezTo>
                      <a:cubicBezTo>
                        <a:pt x="3" y="53"/>
                        <a:pt x="0" y="44"/>
                        <a:pt x="0" y="35"/>
                      </a:cubicBezTo>
                      <a:cubicBezTo>
                        <a:pt x="0" y="25"/>
                        <a:pt x="3" y="17"/>
                        <a:pt x="10" y="10"/>
                      </a:cubicBezTo>
                      <a:cubicBezTo>
                        <a:pt x="17" y="3"/>
                        <a:pt x="25" y="0"/>
                        <a:pt x="35" y="0"/>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03" name="Google Shape;403;p12"/>
                <p:cNvSpPr/>
                <p:nvPr/>
              </p:nvSpPr>
              <p:spPr>
                <a:xfrm>
                  <a:off x="2387601" y="1760538"/>
                  <a:ext cx="254000" cy="53975"/>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04" name="Google Shape;404;p12"/>
              <p:cNvGrpSpPr/>
              <p:nvPr/>
            </p:nvGrpSpPr>
            <p:grpSpPr>
              <a:xfrm rot="5400000">
                <a:off x="1776292" y="3033417"/>
                <a:ext cx="468424" cy="200576"/>
                <a:chOff x="2387601" y="2298700"/>
                <a:chExt cx="596900" cy="255588"/>
              </a:xfrm>
            </p:grpSpPr>
            <p:sp>
              <p:nvSpPr>
                <p:cNvPr id="405" name="Google Shape;405;p12"/>
                <p:cNvSpPr/>
                <p:nvPr/>
              </p:nvSpPr>
              <p:spPr>
                <a:xfrm>
                  <a:off x="2728913" y="2298700"/>
                  <a:ext cx="255588" cy="255588"/>
                </a:xfrm>
                <a:custGeom>
                  <a:rect b="b" l="l" r="r" t="t"/>
                  <a:pathLst>
                    <a:path extrusionOk="0" h="102" w="102">
                      <a:moveTo>
                        <a:pt x="87" y="87"/>
                      </a:moveTo>
                      <a:cubicBezTo>
                        <a:pt x="77" y="97"/>
                        <a:pt x="65" y="102"/>
                        <a:pt x="51" y="102"/>
                      </a:cubicBezTo>
                      <a:cubicBezTo>
                        <a:pt x="37" y="102"/>
                        <a:pt x="24" y="97"/>
                        <a:pt x="15" y="87"/>
                      </a:cubicBezTo>
                      <a:cubicBezTo>
                        <a:pt x="5" y="77"/>
                        <a:pt x="0" y="65"/>
                        <a:pt x="0" y="51"/>
                      </a:cubicBezTo>
                      <a:cubicBezTo>
                        <a:pt x="0" y="37"/>
                        <a:pt x="5" y="25"/>
                        <a:pt x="15" y="15"/>
                      </a:cubicBezTo>
                      <a:cubicBezTo>
                        <a:pt x="24" y="5"/>
                        <a:pt x="37" y="0"/>
                        <a:pt x="51" y="0"/>
                      </a:cubicBezTo>
                      <a:cubicBezTo>
                        <a:pt x="65" y="0"/>
                        <a:pt x="77" y="5"/>
                        <a:pt x="87" y="15"/>
                      </a:cubicBezTo>
                      <a:cubicBezTo>
                        <a:pt x="97" y="25"/>
                        <a:pt x="102" y="37"/>
                        <a:pt x="102" y="51"/>
                      </a:cubicBezTo>
                      <a:cubicBezTo>
                        <a:pt x="102" y="65"/>
                        <a:pt x="97" y="77"/>
                        <a:pt x="87" y="87"/>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06" name="Google Shape;406;p12"/>
                <p:cNvSpPr/>
                <p:nvPr/>
              </p:nvSpPr>
              <p:spPr>
                <a:xfrm>
                  <a:off x="2387601" y="2403475"/>
                  <a:ext cx="482600"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07" name="Google Shape;407;p12"/>
              <p:cNvGrpSpPr/>
              <p:nvPr/>
            </p:nvGrpSpPr>
            <p:grpSpPr>
              <a:xfrm rot="5400000">
                <a:off x="1522147" y="3028434"/>
                <a:ext cx="482127" cy="224246"/>
                <a:chOff x="2387601" y="2598738"/>
                <a:chExt cx="614362" cy="285750"/>
              </a:xfrm>
            </p:grpSpPr>
            <p:sp>
              <p:nvSpPr>
                <p:cNvPr id="408" name="Google Shape;408;p12"/>
                <p:cNvSpPr/>
                <p:nvPr/>
              </p:nvSpPr>
              <p:spPr>
                <a:xfrm>
                  <a:off x="2716213" y="2598738"/>
                  <a:ext cx="285750" cy="285750"/>
                </a:xfrm>
                <a:custGeom>
                  <a:rect b="b" l="l" r="r" t="t"/>
                  <a:pathLst>
                    <a:path extrusionOk="0" h="114" w="114">
                      <a:moveTo>
                        <a:pt x="114" y="57"/>
                      </a:moveTo>
                      <a:cubicBezTo>
                        <a:pt x="114" y="72"/>
                        <a:pt x="108" y="86"/>
                        <a:pt x="97" y="97"/>
                      </a:cubicBezTo>
                      <a:cubicBezTo>
                        <a:pt x="86" y="108"/>
                        <a:pt x="72" y="114"/>
                        <a:pt x="57" y="114"/>
                      </a:cubicBezTo>
                      <a:cubicBezTo>
                        <a:pt x="41" y="114"/>
                        <a:pt x="27" y="108"/>
                        <a:pt x="16" y="97"/>
                      </a:cubicBezTo>
                      <a:cubicBezTo>
                        <a:pt x="5" y="86"/>
                        <a:pt x="0" y="72"/>
                        <a:pt x="0" y="57"/>
                      </a:cubicBezTo>
                      <a:cubicBezTo>
                        <a:pt x="0" y="41"/>
                        <a:pt x="5" y="28"/>
                        <a:pt x="16" y="16"/>
                      </a:cubicBezTo>
                      <a:cubicBezTo>
                        <a:pt x="27" y="5"/>
                        <a:pt x="41" y="0"/>
                        <a:pt x="57" y="0"/>
                      </a:cubicBezTo>
                      <a:cubicBezTo>
                        <a:pt x="72" y="0"/>
                        <a:pt x="86" y="5"/>
                        <a:pt x="97" y="16"/>
                      </a:cubicBezTo>
                      <a:cubicBezTo>
                        <a:pt x="108" y="28"/>
                        <a:pt x="114" y="41"/>
                        <a:pt x="114" y="57"/>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09" name="Google Shape;409;p12"/>
                <p:cNvSpPr/>
                <p:nvPr/>
              </p:nvSpPr>
              <p:spPr>
                <a:xfrm>
                  <a:off x="2387601" y="2719388"/>
                  <a:ext cx="482600"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10" name="Google Shape;410;p12"/>
              <p:cNvGrpSpPr/>
              <p:nvPr/>
            </p:nvGrpSpPr>
            <p:grpSpPr>
              <a:xfrm rot="5400000">
                <a:off x="1281706" y="2997289"/>
                <a:ext cx="443508" cy="247916"/>
                <a:chOff x="2387601" y="2914650"/>
                <a:chExt cx="565150" cy="315913"/>
              </a:xfrm>
            </p:grpSpPr>
            <p:sp>
              <p:nvSpPr>
                <p:cNvPr id="411" name="Google Shape;411;p12"/>
                <p:cNvSpPr/>
                <p:nvPr/>
              </p:nvSpPr>
              <p:spPr>
                <a:xfrm>
                  <a:off x="2636838" y="2914650"/>
                  <a:ext cx="315913" cy="315913"/>
                </a:xfrm>
                <a:custGeom>
                  <a:rect b="b" l="l" r="r" t="t"/>
                  <a:pathLst>
                    <a:path extrusionOk="0" h="126" w="126">
                      <a:moveTo>
                        <a:pt x="107" y="18"/>
                      </a:moveTo>
                      <a:cubicBezTo>
                        <a:pt x="120" y="31"/>
                        <a:pt x="126" y="45"/>
                        <a:pt x="126" y="63"/>
                      </a:cubicBezTo>
                      <a:cubicBezTo>
                        <a:pt x="126" y="80"/>
                        <a:pt x="120" y="95"/>
                        <a:pt x="107" y="107"/>
                      </a:cubicBezTo>
                      <a:cubicBezTo>
                        <a:pt x="95" y="120"/>
                        <a:pt x="80" y="126"/>
                        <a:pt x="63" y="126"/>
                      </a:cubicBezTo>
                      <a:cubicBezTo>
                        <a:pt x="45" y="126"/>
                        <a:pt x="30" y="120"/>
                        <a:pt x="18" y="107"/>
                      </a:cubicBezTo>
                      <a:cubicBezTo>
                        <a:pt x="6" y="95"/>
                        <a:pt x="0" y="80"/>
                        <a:pt x="0" y="63"/>
                      </a:cubicBezTo>
                      <a:cubicBezTo>
                        <a:pt x="0" y="45"/>
                        <a:pt x="6" y="31"/>
                        <a:pt x="18" y="18"/>
                      </a:cubicBezTo>
                      <a:cubicBezTo>
                        <a:pt x="30" y="6"/>
                        <a:pt x="45" y="0"/>
                        <a:pt x="63" y="0"/>
                      </a:cubicBezTo>
                      <a:cubicBezTo>
                        <a:pt x="80" y="0"/>
                        <a:pt x="95" y="6"/>
                        <a:pt x="107" y="18"/>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12" name="Google Shape;412;p12"/>
                <p:cNvSpPr/>
                <p:nvPr/>
              </p:nvSpPr>
              <p:spPr>
                <a:xfrm>
                  <a:off x="2387601" y="3040063"/>
                  <a:ext cx="422275"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13" name="Google Shape;413;p12"/>
              <p:cNvGrpSpPr/>
              <p:nvPr/>
            </p:nvGrpSpPr>
            <p:grpSpPr>
              <a:xfrm rot="5400000">
                <a:off x="1092965" y="2929392"/>
                <a:ext cx="322665" cy="262866"/>
                <a:chOff x="2387601" y="3222625"/>
                <a:chExt cx="411163" cy="334963"/>
              </a:xfrm>
            </p:grpSpPr>
            <p:sp>
              <p:nvSpPr>
                <p:cNvPr id="414" name="Google Shape;414;p12"/>
                <p:cNvSpPr/>
                <p:nvPr/>
              </p:nvSpPr>
              <p:spPr>
                <a:xfrm>
                  <a:off x="2463801" y="3222625"/>
                  <a:ext cx="334963" cy="334963"/>
                </a:xfrm>
                <a:custGeom>
                  <a:rect b="b" l="l" r="r" t="t"/>
                  <a:pathLst>
                    <a:path extrusionOk="0" h="134" w="134">
                      <a:moveTo>
                        <a:pt x="0" y="67"/>
                      </a:moveTo>
                      <a:cubicBezTo>
                        <a:pt x="0" y="48"/>
                        <a:pt x="6" y="33"/>
                        <a:pt x="19" y="19"/>
                      </a:cubicBezTo>
                      <a:cubicBezTo>
                        <a:pt x="32" y="6"/>
                        <a:pt x="48" y="0"/>
                        <a:pt x="67" y="0"/>
                      </a:cubicBezTo>
                      <a:cubicBezTo>
                        <a:pt x="85" y="0"/>
                        <a:pt x="101" y="6"/>
                        <a:pt x="114" y="19"/>
                      </a:cubicBezTo>
                      <a:cubicBezTo>
                        <a:pt x="127" y="33"/>
                        <a:pt x="134" y="48"/>
                        <a:pt x="134" y="67"/>
                      </a:cubicBezTo>
                      <a:cubicBezTo>
                        <a:pt x="134" y="85"/>
                        <a:pt x="127" y="101"/>
                        <a:pt x="114" y="114"/>
                      </a:cubicBezTo>
                      <a:cubicBezTo>
                        <a:pt x="101" y="127"/>
                        <a:pt x="85" y="134"/>
                        <a:pt x="67" y="134"/>
                      </a:cubicBezTo>
                      <a:cubicBezTo>
                        <a:pt x="48" y="134"/>
                        <a:pt x="32" y="127"/>
                        <a:pt x="19" y="114"/>
                      </a:cubicBezTo>
                      <a:cubicBezTo>
                        <a:pt x="6" y="101"/>
                        <a:pt x="0" y="85"/>
                        <a:pt x="0" y="67"/>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15" name="Google Shape;415;p12"/>
                <p:cNvSpPr/>
                <p:nvPr/>
              </p:nvSpPr>
              <p:spPr>
                <a:xfrm>
                  <a:off x="2387601" y="3357563"/>
                  <a:ext cx="271463"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416" name="Google Shape;416;p12"/>
            <p:cNvGrpSpPr/>
            <p:nvPr/>
          </p:nvGrpSpPr>
          <p:grpSpPr>
            <a:xfrm>
              <a:off x="3986832" y="2998520"/>
              <a:ext cx="2310560" cy="917568"/>
              <a:chOff x="2969381" y="2341843"/>
              <a:chExt cx="1732920" cy="688178"/>
            </a:xfrm>
          </p:grpSpPr>
          <p:sp>
            <p:nvSpPr>
              <p:cNvPr id="417" name="Google Shape;417;p12"/>
              <p:cNvSpPr/>
              <p:nvPr/>
            </p:nvSpPr>
            <p:spPr>
              <a:xfrm rot="5400000">
                <a:off x="4391471" y="2719191"/>
                <a:ext cx="311452" cy="310207"/>
              </a:xfrm>
              <a:custGeom>
                <a:rect b="b" l="l" r="r" t="t"/>
                <a:pathLst>
                  <a:path extrusionOk="0" h="158" w="158">
                    <a:moveTo>
                      <a:pt x="135" y="23"/>
                    </a:moveTo>
                    <a:cubicBezTo>
                      <a:pt x="150" y="39"/>
                      <a:pt x="158" y="57"/>
                      <a:pt x="158" y="79"/>
                    </a:cubicBezTo>
                    <a:cubicBezTo>
                      <a:pt x="158" y="100"/>
                      <a:pt x="150" y="119"/>
                      <a:pt x="135" y="135"/>
                    </a:cubicBezTo>
                    <a:cubicBezTo>
                      <a:pt x="120" y="150"/>
                      <a:pt x="101" y="158"/>
                      <a:pt x="79" y="158"/>
                    </a:cubicBezTo>
                    <a:cubicBezTo>
                      <a:pt x="58" y="158"/>
                      <a:pt x="39" y="150"/>
                      <a:pt x="24" y="135"/>
                    </a:cubicBezTo>
                    <a:cubicBezTo>
                      <a:pt x="8" y="119"/>
                      <a:pt x="0" y="100"/>
                      <a:pt x="0" y="79"/>
                    </a:cubicBezTo>
                    <a:cubicBezTo>
                      <a:pt x="0" y="57"/>
                      <a:pt x="8" y="39"/>
                      <a:pt x="24" y="23"/>
                    </a:cubicBezTo>
                    <a:cubicBezTo>
                      <a:pt x="39" y="8"/>
                      <a:pt x="58" y="0"/>
                      <a:pt x="79" y="0"/>
                    </a:cubicBezTo>
                    <a:cubicBezTo>
                      <a:pt x="101" y="0"/>
                      <a:pt x="120" y="8"/>
                      <a:pt x="135" y="23"/>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nvGrpSpPr>
              <p:cNvPr id="418" name="Google Shape;418;p12"/>
              <p:cNvGrpSpPr/>
              <p:nvPr/>
            </p:nvGrpSpPr>
            <p:grpSpPr>
              <a:xfrm rot="5400000">
                <a:off x="3824005" y="2480127"/>
                <a:ext cx="444754" cy="247916"/>
                <a:chOff x="1795463" y="1947863"/>
                <a:chExt cx="566738" cy="315913"/>
              </a:xfrm>
            </p:grpSpPr>
            <p:sp>
              <p:nvSpPr>
                <p:cNvPr id="419" name="Google Shape;419;p12"/>
                <p:cNvSpPr/>
                <p:nvPr/>
              </p:nvSpPr>
              <p:spPr>
                <a:xfrm>
                  <a:off x="1795463" y="1947863"/>
                  <a:ext cx="315913" cy="315913"/>
                </a:xfrm>
                <a:custGeom>
                  <a:rect b="b" l="l" r="r" t="t"/>
                  <a:pathLst>
                    <a:path extrusionOk="0" h="126" w="126">
                      <a:moveTo>
                        <a:pt x="108" y="19"/>
                      </a:moveTo>
                      <a:cubicBezTo>
                        <a:pt x="120" y="31"/>
                        <a:pt x="126" y="45"/>
                        <a:pt x="126" y="63"/>
                      </a:cubicBezTo>
                      <a:cubicBezTo>
                        <a:pt x="126" y="80"/>
                        <a:pt x="120" y="95"/>
                        <a:pt x="108" y="107"/>
                      </a:cubicBezTo>
                      <a:cubicBezTo>
                        <a:pt x="96" y="120"/>
                        <a:pt x="81" y="126"/>
                        <a:pt x="63" y="126"/>
                      </a:cubicBezTo>
                      <a:cubicBezTo>
                        <a:pt x="46" y="126"/>
                        <a:pt x="31" y="120"/>
                        <a:pt x="19" y="107"/>
                      </a:cubicBezTo>
                      <a:cubicBezTo>
                        <a:pt x="6" y="95"/>
                        <a:pt x="0" y="80"/>
                        <a:pt x="0" y="63"/>
                      </a:cubicBezTo>
                      <a:cubicBezTo>
                        <a:pt x="0" y="45"/>
                        <a:pt x="6" y="31"/>
                        <a:pt x="19" y="19"/>
                      </a:cubicBezTo>
                      <a:cubicBezTo>
                        <a:pt x="31" y="6"/>
                        <a:pt x="46" y="0"/>
                        <a:pt x="63" y="0"/>
                      </a:cubicBezTo>
                      <a:cubicBezTo>
                        <a:pt x="81" y="0"/>
                        <a:pt x="96" y="6"/>
                        <a:pt x="108" y="19"/>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20" name="Google Shape;420;p12"/>
                <p:cNvSpPr/>
                <p:nvPr/>
              </p:nvSpPr>
              <p:spPr>
                <a:xfrm>
                  <a:off x="1941513" y="2078038"/>
                  <a:ext cx="420688"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21" name="Google Shape;421;p12"/>
              <p:cNvGrpSpPr/>
              <p:nvPr/>
            </p:nvGrpSpPr>
            <p:grpSpPr>
              <a:xfrm rot="5400000">
                <a:off x="4133589" y="2531828"/>
                <a:ext cx="325156" cy="264111"/>
                <a:chOff x="1947863" y="1619250"/>
                <a:chExt cx="414338" cy="336550"/>
              </a:xfrm>
            </p:grpSpPr>
            <p:sp>
              <p:nvSpPr>
                <p:cNvPr id="422" name="Google Shape;422;p12"/>
                <p:cNvSpPr/>
                <p:nvPr/>
              </p:nvSpPr>
              <p:spPr>
                <a:xfrm>
                  <a:off x="1947863" y="1619250"/>
                  <a:ext cx="336550" cy="336550"/>
                </a:xfrm>
                <a:custGeom>
                  <a:rect b="b" l="l" r="r" t="t"/>
                  <a:pathLst>
                    <a:path extrusionOk="0" h="134" w="134">
                      <a:moveTo>
                        <a:pt x="67" y="0"/>
                      </a:moveTo>
                      <a:cubicBezTo>
                        <a:pt x="86" y="0"/>
                        <a:pt x="102" y="6"/>
                        <a:pt x="115" y="20"/>
                      </a:cubicBezTo>
                      <a:cubicBezTo>
                        <a:pt x="128" y="33"/>
                        <a:pt x="134" y="48"/>
                        <a:pt x="134" y="67"/>
                      </a:cubicBezTo>
                      <a:cubicBezTo>
                        <a:pt x="134" y="85"/>
                        <a:pt x="128" y="101"/>
                        <a:pt x="115" y="114"/>
                      </a:cubicBezTo>
                      <a:cubicBezTo>
                        <a:pt x="102" y="127"/>
                        <a:pt x="86" y="134"/>
                        <a:pt x="67" y="134"/>
                      </a:cubicBezTo>
                      <a:cubicBezTo>
                        <a:pt x="49" y="134"/>
                        <a:pt x="33" y="127"/>
                        <a:pt x="20" y="114"/>
                      </a:cubicBezTo>
                      <a:cubicBezTo>
                        <a:pt x="7" y="101"/>
                        <a:pt x="0" y="85"/>
                        <a:pt x="0" y="67"/>
                      </a:cubicBezTo>
                      <a:cubicBezTo>
                        <a:pt x="0" y="48"/>
                        <a:pt x="7" y="33"/>
                        <a:pt x="20" y="20"/>
                      </a:cubicBezTo>
                      <a:cubicBezTo>
                        <a:pt x="33" y="6"/>
                        <a:pt x="49" y="0"/>
                        <a:pt x="67" y="0"/>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23" name="Google Shape;423;p12"/>
                <p:cNvSpPr/>
                <p:nvPr/>
              </p:nvSpPr>
              <p:spPr>
                <a:xfrm>
                  <a:off x="2109788" y="1760538"/>
                  <a:ext cx="252413" cy="53975"/>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24" name="Google Shape;424;p12"/>
              <p:cNvGrpSpPr/>
              <p:nvPr/>
            </p:nvGrpSpPr>
            <p:grpSpPr>
              <a:xfrm rot="5400000">
                <a:off x="3553042" y="2472030"/>
                <a:ext cx="484620" cy="224246"/>
                <a:chOff x="1744663" y="2282825"/>
                <a:chExt cx="617538" cy="285750"/>
              </a:xfrm>
            </p:grpSpPr>
            <p:sp>
              <p:nvSpPr>
                <p:cNvPr id="425" name="Google Shape;425;p12"/>
                <p:cNvSpPr/>
                <p:nvPr/>
              </p:nvSpPr>
              <p:spPr>
                <a:xfrm>
                  <a:off x="1744663" y="2282825"/>
                  <a:ext cx="287338" cy="285750"/>
                </a:xfrm>
                <a:custGeom>
                  <a:rect b="b" l="l" r="r" t="t"/>
                  <a:pathLst>
                    <a:path extrusionOk="0" h="114" w="114">
                      <a:moveTo>
                        <a:pt x="0" y="57"/>
                      </a:moveTo>
                      <a:cubicBezTo>
                        <a:pt x="0" y="41"/>
                        <a:pt x="6" y="28"/>
                        <a:pt x="17" y="17"/>
                      </a:cubicBezTo>
                      <a:cubicBezTo>
                        <a:pt x="28" y="5"/>
                        <a:pt x="42" y="0"/>
                        <a:pt x="57" y="0"/>
                      </a:cubicBezTo>
                      <a:cubicBezTo>
                        <a:pt x="73" y="0"/>
                        <a:pt x="87" y="5"/>
                        <a:pt x="98" y="17"/>
                      </a:cubicBezTo>
                      <a:cubicBezTo>
                        <a:pt x="109" y="28"/>
                        <a:pt x="114" y="41"/>
                        <a:pt x="114" y="57"/>
                      </a:cubicBezTo>
                      <a:cubicBezTo>
                        <a:pt x="114" y="73"/>
                        <a:pt x="109" y="86"/>
                        <a:pt x="98" y="97"/>
                      </a:cubicBezTo>
                      <a:cubicBezTo>
                        <a:pt x="87" y="108"/>
                        <a:pt x="73" y="114"/>
                        <a:pt x="57" y="114"/>
                      </a:cubicBezTo>
                      <a:cubicBezTo>
                        <a:pt x="42" y="114"/>
                        <a:pt x="28" y="108"/>
                        <a:pt x="17" y="97"/>
                      </a:cubicBezTo>
                      <a:cubicBezTo>
                        <a:pt x="6" y="86"/>
                        <a:pt x="0" y="73"/>
                        <a:pt x="0" y="57"/>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26" name="Google Shape;426;p12"/>
                <p:cNvSpPr/>
                <p:nvPr/>
              </p:nvSpPr>
              <p:spPr>
                <a:xfrm>
                  <a:off x="1881188" y="2403475"/>
                  <a:ext cx="481013"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27" name="Google Shape;427;p12"/>
              <p:cNvGrpSpPr/>
              <p:nvPr/>
            </p:nvGrpSpPr>
            <p:grpSpPr>
              <a:xfrm rot="5400000">
                <a:off x="3311977" y="2491339"/>
                <a:ext cx="469670" cy="200576"/>
                <a:chOff x="1763713" y="2614613"/>
                <a:chExt cx="598488" cy="255588"/>
              </a:xfrm>
            </p:grpSpPr>
            <p:sp>
              <p:nvSpPr>
                <p:cNvPr id="428" name="Google Shape;428;p12"/>
                <p:cNvSpPr/>
                <p:nvPr/>
              </p:nvSpPr>
              <p:spPr>
                <a:xfrm>
                  <a:off x="1763713" y="2614613"/>
                  <a:ext cx="255588" cy="255588"/>
                </a:xfrm>
                <a:custGeom>
                  <a:rect b="b" l="l" r="r" t="t"/>
                  <a:pathLst>
                    <a:path extrusionOk="0" h="102" w="102">
                      <a:moveTo>
                        <a:pt x="102" y="51"/>
                      </a:moveTo>
                      <a:cubicBezTo>
                        <a:pt x="102" y="65"/>
                        <a:pt x="97" y="77"/>
                        <a:pt x="87" y="87"/>
                      </a:cubicBezTo>
                      <a:cubicBezTo>
                        <a:pt x="77" y="97"/>
                        <a:pt x="65" y="102"/>
                        <a:pt x="51" y="102"/>
                      </a:cubicBezTo>
                      <a:cubicBezTo>
                        <a:pt x="37" y="102"/>
                        <a:pt x="25" y="97"/>
                        <a:pt x="15" y="87"/>
                      </a:cubicBezTo>
                      <a:cubicBezTo>
                        <a:pt x="5" y="77"/>
                        <a:pt x="0" y="65"/>
                        <a:pt x="0" y="51"/>
                      </a:cubicBezTo>
                      <a:cubicBezTo>
                        <a:pt x="0" y="37"/>
                        <a:pt x="5" y="25"/>
                        <a:pt x="15" y="15"/>
                      </a:cubicBezTo>
                      <a:cubicBezTo>
                        <a:pt x="25" y="5"/>
                        <a:pt x="37" y="0"/>
                        <a:pt x="51" y="0"/>
                      </a:cubicBezTo>
                      <a:cubicBezTo>
                        <a:pt x="65" y="0"/>
                        <a:pt x="77" y="5"/>
                        <a:pt x="87" y="15"/>
                      </a:cubicBezTo>
                      <a:cubicBezTo>
                        <a:pt x="97" y="25"/>
                        <a:pt x="102" y="37"/>
                        <a:pt x="102" y="51"/>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29" name="Google Shape;429;p12"/>
                <p:cNvSpPr/>
                <p:nvPr/>
              </p:nvSpPr>
              <p:spPr>
                <a:xfrm>
                  <a:off x="1881188" y="2719388"/>
                  <a:ext cx="481013"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30" name="Google Shape;430;p12"/>
              <p:cNvGrpSpPr/>
              <p:nvPr/>
            </p:nvGrpSpPr>
            <p:grpSpPr>
              <a:xfrm rot="5400000">
                <a:off x="3087731" y="2543663"/>
                <a:ext cx="399905" cy="165693"/>
                <a:chOff x="1852613" y="2967038"/>
                <a:chExt cx="509588" cy="211138"/>
              </a:xfrm>
            </p:grpSpPr>
            <p:sp>
              <p:nvSpPr>
                <p:cNvPr id="431" name="Google Shape;431;p12"/>
                <p:cNvSpPr/>
                <p:nvPr/>
              </p:nvSpPr>
              <p:spPr>
                <a:xfrm>
                  <a:off x="1852613" y="2967038"/>
                  <a:ext cx="211138" cy="211138"/>
                </a:xfrm>
                <a:custGeom>
                  <a:rect b="b" l="l" r="r" t="t"/>
                  <a:pathLst>
                    <a:path extrusionOk="0" h="84" w="84">
                      <a:moveTo>
                        <a:pt x="72" y="12"/>
                      </a:moveTo>
                      <a:cubicBezTo>
                        <a:pt x="80" y="20"/>
                        <a:pt x="84" y="30"/>
                        <a:pt x="84" y="42"/>
                      </a:cubicBezTo>
                      <a:cubicBezTo>
                        <a:pt x="84" y="53"/>
                        <a:pt x="80" y="63"/>
                        <a:pt x="72" y="72"/>
                      </a:cubicBezTo>
                      <a:cubicBezTo>
                        <a:pt x="64" y="80"/>
                        <a:pt x="54" y="84"/>
                        <a:pt x="42" y="84"/>
                      </a:cubicBezTo>
                      <a:cubicBezTo>
                        <a:pt x="31" y="84"/>
                        <a:pt x="21" y="80"/>
                        <a:pt x="12" y="72"/>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32" name="Google Shape;432;p12"/>
                <p:cNvSpPr/>
                <p:nvPr/>
              </p:nvSpPr>
              <p:spPr>
                <a:xfrm>
                  <a:off x="1941513" y="3040063"/>
                  <a:ext cx="420688"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33" name="Google Shape;433;p12"/>
              <p:cNvGrpSpPr/>
              <p:nvPr/>
            </p:nvGrpSpPr>
            <p:grpSpPr>
              <a:xfrm rot="5400000">
                <a:off x="2907713" y="2626510"/>
                <a:ext cx="261620" cy="138285"/>
                <a:chOff x="2028826" y="3302000"/>
                <a:chExt cx="333375" cy="176213"/>
              </a:xfrm>
            </p:grpSpPr>
            <p:sp>
              <p:nvSpPr>
                <p:cNvPr id="434" name="Google Shape;434;p12"/>
                <p:cNvSpPr/>
                <p:nvPr/>
              </p:nvSpPr>
              <p:spPr>
                <a:xfrm>
                  <a:off x="2028826" y="3302000"/>
                  <a:ext cx="176213" cy="176213"/>
                </a:xfrm>
                <a:custGeom>
                  <a:rect b="b" l="l" r="r" t="t"/>
                  <a:pathLst>
                    <a:path extrusionOk="0" h="70" w="70">
                      <a:moveTo>
                        <a:pt x="70" y="35"/>
                      </a:moveTo>
                      <a:cubicBezTo>
                        <a:pt x="70" y="45"/>
                        <a:pt x="67" y="53"/>
                        <a:pt x="60" y="60"/>
                      </a:cubicBezTo>
                      <a:cubicBezTo>
                        <a:pt x="53" y="66"/>
                        <a:pt x="45" y="70"/>
                        <a:pt x="35" y="70"/>
                      </a:cubicBezTo>
                      <a:cubicBezTo>
                        <a:pt x="25" y="70"/>
                        <a:pt x="17" y="66"/>
                        <a:pt x="10" y="60"/>
                      </a:cubicBezTo>
                      <a:cubicBezTo>
                        <a:pt x="3" y="53"/>
                        <a:pt x="0" y="45"/>
                        <a:pt x="0" y="35"/>
                      </a:cubicBezTo>
                      <a:cubicBezTo>
                        <a:pt x="0" y="25"/>
                        <a:pt x="3" y="17"/>
                        <a:pt x="10" y="10"/>
                      </a:cubicBezTo>
                      <a:cubicBezTo>
                        <a:pt x="17" y="3"/>
                        <a:pt x="25" y="0"/>
                        <a:pt x="35" y="0"/>
                      </a:cubicBezTo>
                      <a:cubicBezTo>
                        <a:pt x="45" y="0"/>
                        <a:pt x="53" y="3"/>
                        <a:pt x="60" y="10"/>
                      </a:cubicBezTo>
                      <a:cubicBezTo>
                        <a:pt x="67" y="17"/>
                        <a:pt x="70" y="25"/>
                        <a:pt x="70" y="35"/>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35" name="Google Shape;435;p12"/>
                <p:cNvSpPr/>
                <p:nvPr/>
              </p:nvSpPr>
              <p:spPr>
                <a:xfrm>
                  <a:off x="2092326" y="3357563"/>
                  <a:ext cx="269875"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436" name="Google Shape;436;p12"/>
            <p:cNvGrpSpPr/>
            <p:nvPr/>
          </p:nvGrpSpPr>
          <p:grpSpPr>
            <a:xfrm>
              <a:off x="3903778" y="3742051"/>
              <a:ext cx="1943461" cy="642839"/>
              <a:chOff x="2907090" y="2899491"/>
              <a:chExt cx="1457596" cy="482130"/>
            </a:xfrm>
          </p:grpSpPr>
          <p:grpSp>
            <p:nvGrpSpPr>
              <p:cNvPr id="437" name="Google Shape;437;p12"/>
              <p:cNvGrpSpPr/>
              <p:nvPr/>
            </p:nvGrpSpPr>
            <p:grpSpPr>
              <a:xfrm rot="5400000">
                <a:off x="3306372" y="3028434"/>
                <a:ext cx="482127" cy="224246"/>
                <a:chOff x="2387601" y="2598738"/>
                <a:chExt cx="614362" cy="285750"/>
              </a:xfrm>
            </p:grpSpPr>
            <p:sp>
              <p:nvSpPr>
                <p:cNvPr id="438" name="Google Shape;438;p12"/>
                <p:cNvSpPr/>
                <p:nvPr/>
              </p:nvSpPr>
              <p:spPr>
                <a:xfrm>
                  <a:off x="2716213" y="2598738"/>
                  <a:ext cx="285750" cy="285750"/>
                </a:xfrm>
                <a:custGeom>
                  <a:rect b="b" l="l" r="r" t="t"/>
                  <a:pathLst>
                    <a:path extrusionOk="0" h="114" w="114">
                      <a:moveTo>
                        <a:pt x="114" y="57"/>
                      </a:moveTo>
                      <a:cubicBezTo>
                        <a:pt x="114" y="72"/>
                        <a:pt x="108" y="86"/>
                        <a:pt x="97" y="97"/>
                      </a:cubicBezTo>
                      <a:cubicBezTo>
                        <a:pt x="86" y="108"/>
                        <a:pt x="72" y="114"/>
                        <a:pt x="57" y="114"/>
                      </a:cubicBezTo>
                      <a:cubicBezTo>
                        <a:pt x="41" y="114"/>
                        <a:pt x="27" y="108"/>
                        <a:pt x="16" y="97"/>
                      </a:cubicBezTo>
                      <a:cubicBezTo>
                        <a:pt x="5" y="86"/>
                        <a:pt x="0" y="72"/>
                        <a:pt x="0" y="57"/>
                      </a:cubicBezTo>
                      <a:cubicBezTo>
                        <a:pt x="0" y="41"/>
                        <a:pt x="5" y="28"/>
                        <a:pt x="16" y="16"/>
                      </a:cubicBezTo>
                      <a:cubicBezTo>
                        <a:pt x="27" y="5"/>
                        <a:pt x="41" y="0"/>
                        <a:pt x="57" y="0"/>
                      </a:cubicBezTo>
                      <a:cubicBezTo>
                        <a:pt x="72" y="0"/>
                        <a:pt x="86" y="5"/>
                        <a:pt x="97" y="16"/>
                      </a:cubicBezTo>
                      <a:cubicBezTo>
                        <a:pt x="108" y="28"/>
                        <a:pt x="114" y="41"/>
                        <a:pt x="114" y="57"/>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39" name="Google Shape;439;p12"/>
                <p:cNvSpPr/>
                <p:nvPr/>
              </p:nvSpPr>
              <p:spPr>
                <a:xfrm>
                  <a:off x="2387601" y="2719388"/>
                  <a:ext cx="482600"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40" name="Google Shape;440;p12"/>
              <p:cNvGrpSpPr/>
              <p:nvPr/>
            </p:nvGrpSpPr>
            <p:grpSpPr>
              <a:xfrm>
                <a:off x="2907090" y="2899490"/>
                <a:ext cx="1457596" cy="468425"/>
                <a:chOff x="2907090" y="2899493"/>
                <a:chExt cx="1457596" cy="468425"/>
              </a:xfrm>
            </p:grpSpPr>
            <p:grpSp>
              <p:nvGrpSpPr>
                <p:cNvPr id="441" name="Google Shape;441;p12"/>
                <p:cNvGrpSpPr/>
                <p:nvPr/>
              </p:nvGrpSpPr>
              <p:grpSpPr>
                <a:xfrm rot="5400000">
                  <a:off x="3847676" y="3015353"/>
                  <a:ext cx="397412" cy="165693"/>
                  <a:chOff x="2387601" y="2000250"/>
                  <a:chExt cx="506412" cy="211138"/>
                </a:xfrm>
              </p:grpSpPr>
              <p:sp>
                <p:nvSpPr>
                  <p:cNvPr id="442" name="Google Shape;442;p12"/>
                  <p:cNvSpPr/>
                  <p:nvPr/>
                </p:nvSpPr>
                <p:spPr>
                  <a:xfrm>
                    <a:off x="2684463" y="2000250"/>
                    <a:ext cx="209550" cy="211138"/>
                  </a:xfrm>
                  <a:custGeom>
                    <a:rect b="b" l="l" r="r" t="t"/>
                    <a:pathLst>
                      <a:path extrusionOk="0" h="84" w="84">
                        <a:moveTo>
                          <a:pt x="71" y="12"/>
                        </a:moveTo>
                        <a:cubicBezTo>
                          <a:pt x="80" y="20"/>
                          <a:pt x="84" y="30"/>
                          <a:pt x="84" y="42"/>
                        </a:cubicBezTo>
                        <a:cubicBezTo>
                          <a:pt x="84" y="53"/>
                          <a:pt x="80" y="63"/>
                          <a:pt x="71" y="71"/>
                        </a:cubicBezTo>
                        <a:cubicBezTo>
                          <a:pt x="63" y="80"/>
                          <a:pt x="53" y="84"/>
                          <a:pt x="42" y="84"/>
                        </a:cubicBezTo>
                        <a:cubicBezTo>
                          <a:pt x="30" y="84"/>
                          <a:pt x="20" y="80"/>
                          <a:pt x="12" y="71"/>
                        </a:cubicBezTo>
                        <a:cubicBezTo>
                          <a:pt x="4" y="63"/>
                          <a:pt x="0" y="53"/>
                          <a:pt x="0" y="42"/>
                        </a:cubicBezTo>
                        <a:cubicBezTo>
                          <a:pt x="0" y="30"/>
                          <a:pt x="4" y="20"/>
                          <a:pt x="12" y="12"/>
                        </a:cubicBezTo>
                        <a:cubicBezTo>
                          <a:pt x="20" y="4"/>
                          <a:pt x="30" y="0"/>
                          <a:pt x="42" y="0"/>
                        </a:cubicBezTo>
                        <a:cubicBezTo>
                          <a:pt x="53" y="0"/>
                          <a:pt x="63" y="4"/>
                          <a:pt x="71" y="12"/>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43" name="Google Shape;443;p12"/>
                  <p:cNvSpPr/>
                  <p:nvPr/>
                </p:nvSpPr>
                <p:spPr>
                  <a:xfrm>
                    <a:off x="2387601" y="2078038"/>
                    <a:ext cx="422275"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44" name="Google Shape;444;p12"/>
                <p:cNvGrpSpPr/>
                <p:nvPr/>
              </p:nvGrpSpPr>
              <p:grpSpPr>
                <a:xfrm rot="5400000">
                  <a:off x="4165979" y="2961161"/>
                  <a:ext cx="260374" cy="137039"/>
                  <a:chOff x="2387601" y="1700213"/>
                  <a:chExt cx="331788" cy="174625"/>
                </a:xfrm>
              </p:grpSpPr>
              <p:sp>
                <p:nvSpPr>
                  <p:cNvPr id="445" name="Google Shape;445;p12"/>
                  <p:cNvSpPr/>
                  <p:nvPr/>
                </p:nvSpPr>
                <p:spPr>
                  <a:xfrm>
                    <a:off x="2543176" y="1700213"/>
                    <a:ext cx="176213" cy="174625"/>
                  </a:xfrm>
                  <a:custGeom>
                    <a:rect b="b" l="l" r="r" t="t"/>
                    <a:pathLst>
                      <a:path extrusionOk="0" h="70" w="70">
                        <a:moveTo>
                          <a:pt x="35" y="0"/>
                        </a:moveTo>
                        <a:cubicBezTo>
                          <a:pt x="44" y="0"/>
                          <a:pt x="53" y="3"/>
                          <a:pt x="59" y="10"/>
                        </a:cubicBezTo>
                        <a:cubicBezTo>
                          <a:pt x="66" y="17"/>
                          <a:pt x="70" y="25"/>
                          <a:pt x="70" y="35"/>
                        </a:cubicBezTo>
                        <a:cubicBezTo>
                          <a:pt x="70" y="44"/>
                          <a:pt x="66" y="53"/>
                          <a:pt x="59" y="59"/>
                        </a:cubicBezTo>
                        <a:cubicBezTo>
                          <a:pt x="53" y="66"/>
                          <a:pt x="44" y="70"/>
                          <a:pt x="35" y="70"/>
                        </a:cubicBezTo>
                        <a:cubicBezTo>
                          <a:pt x="25" y="70"/>
                          <a:pt x="17" y="66"/>
                          <a:pt x="10" y="59"/>
                        </a:cubicBezTo>
                        <a:cubicBezTo>
                          <a:pt x="3" y="53"/>
                          <a:pt x="0" y="44"/>
                          <a:pt x="0" y="35"/>
                        </a:cubicBezTo>
                        <a:cubicBezTo>
                          <a:pt x="0" y="25"/>
                          <a:pt x="3" y="17"/>
                          <a:pt x="10" y="10"/>
                        </a:cubicBezTo>
                        <a:cubicBezTo>
                          <a:pt x="17" y="3"/>
                          <a:pt x="25" y="0"/>
                          <a:pt x="35" y="0"/>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46" name="Google Shape;446;p12"/>
                  <p:cNvSpPr/>
                  <p:nvPr/>
                </p:nvSpPr>
                <p:spPr>
                  <a:xfrm>
                    <a:off x="2387601" y="1760538"/>
                    <a:ext cx="254000" cy="53975"/>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47" name="Google Shape;447;p12"/>
                <p:cNvGrpSpPr/>
                <p:nvPr/>
              </p:nvGrpSpPr>
              <p:grpSpPr>
                <a:xfrm rot="5400000">
                  <a:off x="3560517" y="3033417"/>
                  <a:ext cx="468424" cy="200576"/>
                  <a:chOff x="2387601" y="2298700"/>
                  <a:chExt cx="596900" cy="255588"/>
                </a:xfrm>
              </p:grpSpPr>
              <p:sp>
                <p:nvSpPr>
                  <p:cNvPr id="448" name="Google Shape;448;p12"/>
                  <p:cNvSpPr/>
                  <p:nvPr/>
                </p:nvSpPr>
                <p:spPr>
                  <a:xfrm>
                    <a:off x="2728913" y="2298700"/>
                    <a:ext cx="255588" cy="255588"/>
                  </a:xfrm>
                  <a:custGeom>
                    <a:rect b="b" l="l" r="r" t="t"/>
                    <a:pathLst>
                      <a:path extrusionOk="0" h="102" w="102">
                        <a:moveTo>
                          <a:pt x="87" y="87"/>
                        </a:moveTo>
                        <a:cubicBezTo>
                          <a:pt x="77" y="97"/>
                          <a:pt x="65" y="102"/>
                          <a:pt x="51" y="102"/>
                        </a:cubicBezTo>
                        <a:cubicBezTo>
                          <a:pt x="37" y="102"/>
                          <a:pt x="24" y="97"/>
                          <a:pt x="15" y="87"/>
                        </a:cubicBezTo>
                        <a:cubicBezTo>
                          <a:pt x="5" y="77"/>
                          <a:pt x="0" y="65"/>
                          <a:pt x="0" y="51"/>
                        </a:cubicBezTo>
                        <a:cubicBezTo>
                          <a:pt x="0" y="37"/>
                          <a:pt x="5" y="25"/>
                          <a:pt x="15" y="15"/>
                        </a:cubicBezTo>
                        <a:cubicBezTo>
                          <a:pt x="24" y="5"/>
                          <a:pt x="37" y="0"/>
                          <a:pt x="51" y="0"/>
                        </a:cubicBezTo>
                        <a:cubicBezTo>
                          <a:pt x="65" y="0"/>
                          <a:pt x="77" y="5"/>
                          <a:pt x="87" y="15"/>
                        </a:cubicBezTo>
                        <a:cubicBezTo>
                          <a:pt x="97" y="25"/>
                          <a:pt x="102" y="37"/>
                          <a:pt x="102" y="51"/>
                        </a:cubicBezTo>
                        <a:cubicBezTo>
                          <a:pt x="102" y="65"/>
                          <a:pt x="97" y="77"/>
                          <a:pt x="87" y="87"/>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49" name="Google Shape;449;p12"/>
                  <p:cNvSpPr/>
                  <p:nvPr/>
                </p:nvSpPr>
                <p:spPr>
                  <a:xfrm>
                    <a:off x="2387601" y="2403475"/>
                    <a:ext cx="482600"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50" name="Google Shape;450;p12"/>
                <p:cNvGrpSpPr/>
                <p:nvPr/>
              </p:nvGrpSpPr>
              <p:grpSpPr>
                <a:xfrm rot="5400000">
                  <a:off x="3065930" y="2997289"/>
                  <a:ext cx="443508" cy="247916"/>
                  <a:chOff x="2387601" y="2914650"/>
                  <a:chExt cx="565150" cy="315913"/>
                </a:xfrm>
              </p:grpSpPr>
              <p:sp>
                <p:nvSpPr>
                  <p:cNvPr id="451" name="Google Shape;451;p12"/>
                  <p:cNvSpPr/>
                  <p:nvPr/>
                </p:nvSpPr>
                <p:spPr>
                  <a:xfrm>
                    <a:off x="2636838" y="2914650"/>
                    <a:ext cx="315913" cy="315913"/>
                  </a:xfrm>
                  <a:custGeom>
                    <a:rect b="b" l="l" r="r" t="t"/>
                    <a:pathLst>
                      <a:path extrusionOk="0" h="126" w="126">
                        <a:moveTo>
                          <a:pt x="107" y="18"/>
                        </a:moveTo>
                        <a:cubicBezTo>
                          <a:pt x="120" y="31"/>
                          <a:pt x="126" y="45"/>
                          <a:pt x="126" y="63"/>
                        </a:cubicBezTo>
                        <a:cubicBezTo>
                          <a:pt x="126" y="80"/>
                          <a:pt x="120" y="95"/>
                          <a:pt x="107" y="107"/>
                        </a:cubicBezTo>
                        <a:cubicBezTo>
                          <a:pt x="95" y="120"/>
                          <a:pt x="80" y="126"/>
                          <a:pt x="63" y="126"/>
                        </a:cubicBezTo>
                        <a:cubicBezTo>
                          <a:pt x="45" y="126"/>
                          <a:pt x="30" y="120"/>
                          <a:pt x="18" y="107"/>
                        </a:cubicBezTo>
                        <a:cubicBezTo>
                          <a:pt x="6" y="95"/>
                          <a:pt x="0" y="80"/>
                          <a:pt x="0" y="63"/>
                        </a:cubicBezTo>
                        <a:cubicBezTo>
                          <a:pt x="0" y="45"/>
                          <a:pt x="6" y="31"/>
                          <a:pt x="18" y="18"/>
                        </a:cubicBezTo>
                        <a:cubicBezTo>
                          <a:pt x="30" y="6"/>
                          <a:pt x="45" y="0"/>
                          <a:pt x="63" y="0"/>
                        </a:cubicBezTo>
                        <a:cubicBezTo>
                          <a:pt x="80" y="0"/>
                          <a:pt x="95" y="6"/>
                          <a:pt x="107" y="18"/>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52" name="Google Shape;452;p12"/>
                  <p:cNvSpPr/>
                  <p:nvPr/>
                </p:nvSpPr>
                <p:spPr>
                  <a:xfrm>
                    <a:off x="2387601" y="3040063"/>
                    <a:ext cx="422275"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53" name="Google Shape;453;p12"/>
                <p:cNvGrpSpPr/>
                <p:nvPr/>
              </p:nvGrpSpPr>
              <p:grpSpPr>
                <a:xfrm rot="5400000">
                  <a:off x="2877190" y="2929392"/>
                  <a:ext cx="322665" cy="262866"/>
                  <a:chOff x="2387601" y="3222625"/>
                  <a:chExt cx="411163" cy="334963"/>
                </a:xfrm>
              </p:grpSpPr>
              <p:sp>
                <p:nvSpPr>
                  <p:cNvPr id="454" name="Google Shape;454;p12"/>
                  <p:cNvSpPr/>
                  <p:nvPr/>
                </p:nvSpPr>
                <p:spPr>
                  <a:xfrm>
                    <a:off x="2463801" y="3222625"/>
                    <a:ext cx="334963" cy="334963"/>
                  </a:xfrm>
                  <a:custGeom>
                    <a:rect b="b" l="l" r="r" t="t"/>
                    <a:pathLst>
                      <a:path extrusionOk="0" h="134" w="134">
                        <a:moveTo>
                          <a:pt x="0" y="67"/>
                        </a:moveTo>
                        <a:cubicBezTo>
                          <a:pt x="0" y="48"/>
                          <a:pt x="6" y="33"/>
                          <a:pt x="19" y="19"/>
                        </a:cubicBezTo>
                        <a:cubicBezTo>
                          <a:pt x="32" y="6"/>
                          <a:pt x="48" y="0"/>
                          <a:pt x="67" y="0"/>
                        </a:cubicBezTo>
                        <a:cubicBezTo>
                          <a:pt x="85" y="0"/>
                          <a:pt x="101" y="6"/>
                          <a:pt x="114" y="19"/>
                        </a:cubicBezTo>
                        <a:cubicBezTo>
                          <a:pt x="127" y="33"/>
                          <a:pt x="134" y="48"/>
                          <a:pt x="134" y="67"/>
                        </a:cubicBezTo>
                        <a:cubicBezTo>
                          <a:pt x="134" y="85"/>
                          <a:pt x="127" y="101"/>
                          <a:pt x="114" y="114"/>
                        </a:cubicBezTo>
                        <a:cubicBezTo>
                          <a:pt x="101" y="127"/>
                          <a:pt x="85" y="134"/>
                          <a:pt x="67" y="134"/>
                        </a:cubicBezTo>
                        <a:cubicBezTo>
                          <a:pt x="48" y="134"/>
                          <a:pt x="32" y="127"/>
                          <a:pt x="19" y="114"/>
                        </a:cubicBezTo>
                        <a:cubicBezTo>
                          <a:pt x="6" y="101"/>
                          <a:pt x="0" y="85"/>
                          <a:pt x="0" y="67"/>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55" name="Google Shape;455;p12"/>
                  <p:cNvSpPr/>
                  <p:nvPr/>
                </p:nvSpPr>
                <p:spPr>
                  <a:xfrm>
                    <a:off x="2387601" y="3357563"/>
                    <a:ext cx="271463"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grpSp>
          <p:nvGrpSpPr>
            <p:cNvPr id="456" name="Google Shape;456;p12"/>
            <p:cNvGrpSpPr/>
            <p:nvPr/>
          </p:nvGrpSpPr>
          <p:grpSpPr>
            <a:xfrm>
              <a:off x="6380451" y="2998520"/>
              <a:ext cx="1945123" cy="646160"/>
              <a:chOff x="4764591" y="2341843"/>
              <a:chExt cx="1458842" cy="484620"/>
            </a:xfrm>
          </p:grpSpPr>
          <p:grpSp>
            <p:nvGrpSpPr>
              <p:cNvPr id="457" name="Google Shape;457;p12"/>
              <p:cNvGrpSpPr/>
              <p:nvPr/>
            </p:nvGrpSpPr>
            <p:grpSpPr>
              <a:xfrm rot="5400000">
                <a:off x="5619216" y="2480127"/>
                <a:ext cx="444754" cy="247916"/>
                <a:chOff x="1795463" y="1947863"/>
                <a:chExt cx="566738" cy="315913"/>
              </a:xfrm>
            </p:grpSpPr>
            <p:sp>
              <p:nvSpPr>
                <p:cNvPr id="458" name="Google Shape;458;p12"/>
                <p:cNvSpPr/>
                <p:nvPr/>
              </p:nvSpPr>
              <p:spPr>
                <a:xfrm>
                  <a:off x="1795463" y="1947863"/>
                  <a:ext cx="315913" cy="315913"/>
                </a:xfrm>
                <a:custGeom>
                  <a:rect b="b" l="l" r="r" t="t"/>
                  <a:pathLst>
                    <a:path extrusionOk="0" h="126" w="126">
                      <a:moveTo>
                        <a:pt x="108" y="19"/>
                      </a:moveTo>
                      <a:cubicBezTo>
                        <a:pt x="120" y="31"/>
                        <a:pt x="126" y="45"/>
                        <a:pt x="126" y="63"/>
                      </a:cubicBezTo>
                      <a:cubicBezTo>
                        <a:pt x="126" y="80"/>
                        <a:pt x="120" y="95"/>
                        <a:pt x="108" y="107"/>
                      </a:cubicBezTo>
                      <a:cubicBezTo>
                        <a:pt x="96" y="120"/>
                        <a:pt x="81" y="126"/>
                        <a:pt x="63" y="126"/>
                      </a:cubicBezTo>
                      <a:cubicBezTo>
                        <a:pt x="46" y="126"/>
                        <a:pt x="31" y="120"/>
                        <a:pt x="19" y="107"/>
                      </a:cubicBezTo>
                      <a:cubicBezTo>
                        <a:pt x="6" y="95"/>
                        <a:pt x="0" y="80"/>
                        <a:pt x="0" y="63"/>
                      </a:cubicBezTo>
                      <a:cubicBezTo>
                        <a:pt x="0" y="45"/>
                        <a:pt x="6" y="31"/>
                        <a:pt x="19" y="19"/>
                      </a:cubicBezTo>
                      <a:cubicBezTo>
                        <a:pt x="31" y="6"/>
                        <a:pt x="46" y="0"/>
                        <a:pt x="63" y="0"/>
                      </a:cubicBezTo>
                      <a:cubicBezTo>
                        <a:pt x="81" y="0"/>
                        <a:pt x="96" y="6"/>
                        <a:pt x="108" y="19"/>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59" name="Google Shape;459;p12"/>
                <p:cNvSpPr/>
                <p:nvPr/>
              </p:nvSpPr>
              <p:spPr>
                <a:xfrm>
                  <a:off x="1941513" y="2078038"/>
                  <a:ext cx="420688"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60" name="Google Shape;460;p12"/>
              <p:cNvGrpSpPr/>
              <p:nvPr/>
            </p:nvGrpSpPr>
            <p:grpSpPr>
              <a:xfrm rot="5400000">
                <a:off x="5928800" y="2531828"/>
                <a:ext cx="325156" cy="264111"/>
                <a:chOff x="1947863" y="1619250"/>
                <a:chExt cx="414338" cy="336550"/>
              </a:xfrm>
            </p:grpSpPr>
            <p:sp>
              <p:nvSpPr>
                <p:cNvPr id="461" name="Google Shape;461;p12"/>
                <p:cNvSpPr/>
                <p:nvPr/>
              </p:nvSpPr>
              <p:spPr>
                <a:xfrm>
                  <a:off x="1947863" y="1619250"/>
                  <a:ext cx="336550" cy="336550"/>
                </a:xfrm>
                <a:custGeom>
                  <a:rect b="b" l="l" r="r" t="t"/>
                  <a:pathLst>
                    <a:path extrusionOk="0" h="134" w="134">
                      <a:moveTo>
                        <a:pt x="67" y="0"/>
                      </a:moveTo>
                      <a:cubicBezTo>
                        <a:pt x="86" y="0"/>
                        <a:pt x="102" y="6"/>
                        <a:pt x="115" y="20"/>
                      </a:cubicBezTo>
                      <a:cubicBezTo>
                        <a:pt x="128" y="33"/>
                        <a:pt x="134" y="48"/>
                        <a:pt x="134" y="67"/>
                      </a:cubicBezTo>
                      <a:cubicBezTo>
                        <a:pt x="134" y="85"/>
                        <a:pt x="128" y="101"/>
                        <a:pt x="115" y="114"/>
                      </a:cubicBezTo>
                      <a:cubicBezTo>
                        <a:pt x="102" y="127"/>
                        <a:pt x="86" y="134"/>
                        <a:pt x="67" y="134"/>
                      </a:cubicBezTo>
                      <a:cubicBezTo>
                        <a:pt x="49" y="134"/>
                        <a:pt x="33" y="127"/>
                        <a:pt x="20" y="114"/>
                      </a:cubicBezTo>
                      <a:cubicBezTo>
                        <a:pt x="7" y="101"/>
                        <a:pt x="0" y="85"/>
                        <a:pt x="0" y="67"/>
                      </a:cubicBezTo>
                      <a:cubicBezTo>
                        <a:pt x="0" y="48"/>
                        <a:pt x="7" y="33"/>
                        <a:pt x="20" y="20"/>
                      </a:cubicBezTo>
                      <a:cubicBezTo>
                        <a:pt x="33" y="6"/>
                        <a:pt x="49" y="0"/>
                        <a:pt x="67" y="0"/>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62" name="Google Shape;462;p12"/>
                <p:cNvSpPr/>
                <p:nvPr/>
              </p:nvSpPr>
              <p:spPr>
                <a:xfrm>
                  <a:off x="2109788" y="1760538"/>
                  <a:ext cx="252413" cy="53975"/>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63" name="Google Shape;463;p12"/>
              <p:cNvGrpSpPr/>
              <p:nvPr/>
            </p:nvGrpSpPr>
            <p:grpSpPr>
              <a:xfrm rot="5400000">
                <a:off x="5348253" y="2472030"/>
                <a:ext cx="484620" cy="224246"/>
                <a:chOff x="1744663" y="2282825"/>
                <a:chExt cx="617538" cy="285750"/>
              </a:xfrm>
            </p:grpSpPr>
            <p:sp>
              <p:nvSpPr>
                <p:cNvPr id="464" name="Google Shape;464;p12"/>
                <p:cNvSpPr/>
                <p:nvPr/>
              </p:nvSpPr>
              <p:spPr>
                <a:xfrm>
                  <a:off x="1744663" y="2282825"/>
                  <a:ext cx="287338" cy="285750"/>
                </a:xfrm>
                <a:custGeom>
                  <a:rect b="b" l="l" r="r" t="t"/>
                  <a:pathLst>
                    <a:path extrusionOk="0" h="114" w="114">
                      <a:moveTo>
                        <a:pt x="0" y="57"/>
                      </a:moveTo>
                      <a:cubicBezTo>
                        <a:pt x="0" y="41"/>
                        <a:pt x="6" y="28"/>
                        <a:pt x="17" y="17"/>
                      </a:cubicBezTo>
                      <a:cubicBezTo>
                        <a:pt x="28" y="5"/>
                        <a:pt x="42" y="0"/>
                        <a:pt x="57" y="0"/>
                      </a:cubicBezTo>
                      <a:cubicBezTo>
                        <a:pt x="73" y="0"/>
                        <a:pt x="87" y="5"/>
                        <a:pt x="98" y="17"/>
                      </a:cubicBezTo>
                      <a:cubicBezTo>
                        <a:pt x="109" y="28"/>
                        <a:pt x="114" y="41"/>
                        <a:pt x="114" y="57"/>
                      </a:cubicBezTo>
                      <a:cubicBezTo>
                        <a:pt x="114" y="73"/>
                        <a:pt x="109" y="86"/>
                        <a:pt x="98" y="97"/>
                      </a:cubicBezTo>
                      <a:cubicBezTo>
                        <a:pt x="87" y="108"/>
                        <a:pt x="73" y="114"/>
                        <a:pt x="57" y="114"/>
                      </a:cubicBezTo>
                      <a:cubicBezTo>
                        <a:pt x="42" y="114"/>
                        <a:pt x="28" y="108"/>
                        <a:pt x="17" y="97"/>
                      </a:cubicBezTo>
                      <a:cubicBezTo>
                        <a:pt x="6" y="86"/>
                        <a:pt x="0" y="73"/>
                        <a:pt x="0" y="57"/>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65" name="Google Shape;465;p12"/>
                <p:cNvSpPr/>
                <p:nvPr/>
              </p:nvSpPr>
              <p:spPr>
                <a:xfrm>
                  <a:off x="1881188" y="2403475"/>
                  <a:ext cx="481013"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66" name="Google Shape;466;p12"/>
              <p:cNvGrpSpPr/>
              <p:nvPr/>
            </p:nvGrpSpPr>
            <p:grpSpPr>
              <a:xfrm rot="5400000">
                <a:off x="5107188" y="2491339"/>
                <a:ext cx="469670" cy="200576"/>
                <a:chOff x="1763713" y="2614613"/>
                <a:chExt cx="598488" cy="255588"/>
              </a:xfrm>
            </p:grpSpPr>
            <p:sp>
              <p:nvSpPr>
                <p:cNvPr id="467" name="Google Shape;467;p12"/>
                <p:cNvSpPr/>
                <p:nvPr/>
              </p:nvSpPr>
              <p:spPr>
                <a:xfrm>
                  <a:off x="1763713" y="2614613"/>
                  <a:ext cx="255588" cy="255588"/>
                </a:xfrm>
                <a:custGeom>
                  <a:rect b="b" l="l" r="r" t="t"/>
                  <a:pathLst>
                    <a:path extrusionOk="0" h="102" w="102">
                      <a:moveTo>
                        <a:pt x="102" y="51"/>
                      </a:moveTo>
                      <a:cubicBezTo>
                        <a:pt x="102" y="65"/>
                        <a:pt x="97" y="77"/>
                        <a:pt x="87" y="87"/>
                      </a:cubicBezTo>
                      <a:cubicBezTo>
                        <a:pt x="77" y="97"/>
                        <a:pt x="65" y="102"/>
                        <a:pt x="51" y="102"/>
                      </a:cubicBezTo>
                      <a:cubicBezTo>
                        <a:pt x="37" y="102"/>
                        <a:pt x="25" y="97"/>
                        <a:pt x="15" y="87"/>
                      </a:cubicBezTo>
                      <a:cubicBezTo>
                        <a:pt x="5" y="77"/>
                        <a:pt x="0" y="65"/>
                        <a:pt x="0" y="51"/>
                      </a:cubicBezTo>
                      <a:cubicBezTo>
                        <a:pt x="0" y="37"/>
                        <a:pt x="5" y="25"/>
                        <a:pt x="15" y="15"/>
                      </a:cubicBezTo>
                      <a:cubicBezTo>
                        <a:pt x="25" y="5"/>
                        <a:pt x="37" y="0"/>
                        <a:pt x="51" y="0"/>
                      </a:cubicBezTo>
                      <a:cubicBezTo>
                        <a:pt x="65" y="0"/>
                        <a:pt x="77" y="5"/>
                        <a:pt x="87" y="15"/>
                      </a:cubicBezTo>
                      <a:cubicBezTo>
                        <a:pt x="97" y="25"/>
                        <a:pt x="102" y="37"/>
                        <a:pt x="102" y="51"/>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68" name="Google Shape;468;p12"/>
                <p:cNvSpPr/>
                <p:nvPr/>
              </p:nvSpPr>
              <p:spPr>
                <a:xfrm>
                  <a:off x="1881188" y="2719388"/>
                  <a:ext cx="481013"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69" name="Google Shape;469;p12"/>
              <p:cNvGrpSpPr/>
              <p:nvPr/>
            </p:nvGrpSpPr>
            <p:grpSpPr>
              <a:xfrm rot="5400000">
                <a:off x="4882942" y="2543663"/>
                <a:ext cx="399905" cy="165693"/>
                <a:chOff x="1852613" y="2967038"/>
                <a:chExt cx="509588" cy="211138"/>
              </a:xfrm>
            </p:grpSpPr>
            <p:sp>
              <p:nvSpPr>
                <p:cNvPr id="470" name="Google Shape;470;p12"/>
                <p:cNvSpPr/>
                <p:nvPr/>
              </p:nvSpPr>
              <p:spPr>
                <a:xfrm>
                  <a:off x="1852613" y="2967038"/>
                  <a:ext cx="211138" cy="211138"/>
                </a:xfrm>
                <a:custGeom>
                  <a:rect b="b" l="l" r="r" t="t"/>
                  <a:pathLst>
                    <a:path extrusionOk="0" h="84" w="84">
                      <a:moveTo>
                        <a:pt x="72" y="12"/>
                      </a:moveTo>
                      <a:cubicBezTo>
                        <a:pt x="80" y="20"/>
                        <a:pt x="84" y="30"/>
                        <a:pt x="84" y="42"/>
                      </a:cubicBezTo>
                      <a:cubicBezTo>
                        <a:pt x="84" y="53"/>
                        <a:pt x="80" y="63"/>
                        <a:pt x="72" y="72"/>
                      </a:cubicBezTo>
                      <a:cubicBezTo>
                        <a:pt x="64" y="80"/>
                        <a:pt x="54" y="84"/>
                        <a:pt x="42" y="84"/>
                      </a:cubicBezTo>
                      <a:cubicBezTo>
                        <a:pt x="31" y="84"/>
                        <a:pt x="21" y="80"/>
                        <a:pt x="12" y="72"/>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71" name="Google Shape;471;p12"/>
                <p:cNvSpPr/>
                <p:nvPr/>
              </p:nvSpPr>
              <p:spPr>
                <a:xfrm>
                  <a:off x="1941513" y="3040063"/>
                  <a:ext cx="420688"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72" name="Google Shape;472;p12"/>
              <p:cNvGrpSpPr/>
              <p:nvPr/>
            </p:nvGrpSpPr>
            <p:grpSpPr>
              <a:xfrm rot="5400000">
                <a:off x="4702924" y="2626510"/>
                <a:ext cx="261620" cy="138285"/>
                <a:chOff x="2028826" y="3302000"/>
                <a:chExt cx="333375" cy="176213"/>
              </a:xfrm>
            </p:grpSpPr>
            <p:sp>
              <p:nvSpPr>
                <p:cNvPr id="473" name="Google Shape;473;p12"/>
                <p:cNvSpPr/>
                <p:nvPr/>
              </p:nvSpPr>
              <p:spPr>
                <a:xfrm>
                  <a:off x="2028826" y="3302000"/>
                  <a:ext cx="176213" cy="176213"/>
                </a:xfrm>
                <a:custGeom>
                  <a:rect b="b" l="l" r="r" t="t"/>
                  <a:pathLst>
                    <a:path extrusionOk="0" h="70" w="70">
                      <a:moveTo>
                        <a:pt x="70" y="35"/>
                      </a:moveTo>
                      <a:cubicBezTo>
                        <a:pt x="70" y="45"/>
                        <a:pt x="67" y="53"/>
                        <a:pt x="60" y="60"/>
                      </a:cubicBezTo>
                      <a:cubicBezTo>
                        <a:pt x="53" y="66"/>
                        <a:pt x="45" y="70"/>
                        <a:pt x="35" y="70"/>
                      </a:cubicBezTo>
                      <a:cubicBezTo>
                        <a:pt x="25" y="70"/>
                        <a:pt x="17" y="66"/>
                        <a:pt x="10" y="60"/>
                      </a:cubicBezTo>
                      <a:cubicBezTo>
                        <a:pt x="3" y="53"/>
                        <a:pt x="0" y="45"/>
                        <a:pt x="0" y="35"/>
                      </a:cubicBezTo>
                      <a:cubicBezTo>
                        <a:pt x="0" y="25"/>
                        <a:pt x="3" y="17"/>
                        <a:pt x="10" y="10"/>
                      </a:cubicBezTo>
                      <a:cubicBezTo>
                        <a:pt x="17" y="3"/>
                        <a:pt x="25" y="0"/>
                        <a:pt x="35" y="0"/>
                      </a:cubicBezTo>
                      <a:cubicBezTo>
                        <a:pt x="45" y="0"/>
                        <a:pt x="53" y="3"/>
                        <a:pt x="60" y="10"/>
                      </a:cubicBezTo>
                      <a:cubicBezTo>
                        <a:pt x="67" y="17"/>
                        <a:pt x="70" y="25"/>
                        <a:pt x="70" y="35"/>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74" name="Google Shape;474;p12"/>
                <p:cNvSpPr/>
                <p:nvPr/>
              </p:nvSpPr>
              <p:spPr>
                <a:xfrm>
                  <a:off x="2092326" y="3357563"/>
                  <a:ext cx="269875"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475" name="Google Shape;475;p12"/>
            <p:cNvGrpSpPr/>
            <p:nvPr/>
          </p:nvGrpSpPr>
          <p:grpSpPr>
            <a:xfrm>
              <a:off x="6297392" y="3500819"/>
              <a:ext cx="2393614" cy="884069"/>
              <a:chOff x="4702301" y="2718569"/>
              <a:chExt cx="1795211" cy="663052"/>
            </a:xfrm>
          </p:grpSpPr>
          <p:sp>
            <p:nvSpPr>
              <p:cNvPr id="476" name="Google Shape;476;p12"/>
              <p:cNvSpPr/>
              <p:nvPr/>
            </p:nvSpPr>
            <p:spPr>
              <a:xfrm rot="5400000">
                <a:off x="6186682" y="2719191"/>
                <a:ext cx="311452" cy="310207"/>
              </a:xfrm>
              <a:custGeom>
                <a:rect b="b" l="l" r="r" t="t"/>
                <a:pathLst>
                  <a:path extrusionOk="0" h="158" w="158">
                    <a:moveTo>
                      <a:pt x="135" y="23"/>
                    </a:moveTo>
                    <a:cubicBezTo>
                      <a:pt x="150" y="39"/>
                      <a:pt x="158" y="57"/>
                      <a:pt x="158" y="79"/>
                    </a:cubicBezTo>
                    <a:cubicBezTo>
                      <a:pt x="158" y="100"/>
                      <a:pt x="150" y="119"/>
                      <a:pt x="135" y="135"/>
                    </a:cubicBezTo>
                    <a:cubicBezTo>
                      <a:pt x="120" y="150"/>
                      <a:pt x="101" y="158"/>
                      <a:pt x="79" y="158"/>
                    </a:cubicBezTo>
                    <a:cubicBezTo>
                      <a:pt x="58" y="158"/>
                      <a:pt x="39" y="150"/>
                      <a:pt x="24" y="135"/>
                    </a:cubicBezTo>
                    <a:cubicBezTo>
                      <a:pt x="8" y="119"/>
                      <a:pt x="0" y="100"/>
                      <a:pt x="0" y="79"/>
                    </a:cubicBezTo>
                    <a:cubicBezTo>
                      <a:pt x="0" y="57"/>
                      <a:pt x="8" y="39"/>
                      <a:pt x="24" y="23"/>
                    </a:cubicBezTo>
                    <a:cubicBezTo>
                      <a:pt x="39" y="8"/>
                      <a:pt x="58" y="0"/>
                      <a:pt x="79" y="0"/>
                    </a:cubicBezTo>
                    <a:cubicBezTo>
                      <a:pt x="101" y="0"/>
                      <a:pt x="120" y="8"/>
                      <a:pt x="135" y="23"/>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nvGrpSpPr>
              <p:cNvPr id="477" name="Google Shape;477;p12"/>
              <p:cNvGrpSpPr/>
              <p:nvPr/>
            </p:nvGrpSpPr>
            <p:grpSpPr>
              <a:xfrm rot="5400000">
                <a:off x="5642887" y="3015353"/>
                <a:ext cx="397412" cy="165693"/>
                <a:chOff x="2387601" y="2000250"/>
                <a:chExt cx="506412" cy="211138"/>
              </a:xfrm>
            </p:grpSpPr>
            <p:sp>
              <p:nvSpPr>
                <p:cNvPr id="478" name="Google Shape;478;p12"/>
                <p:cNvSpPr/>
                <p:nvPr/>
              </p:nvSpPr>
              <p:spPr>
                <a:xfrm>
                  <a:off x="2684463" y="2000250"/>
                  <a:ext cx="209550" cy="211138"/>
                </a:xfrm>
                <a:custGeom>
                  <a:rect b="b" l="l" r="r" t="t"/>
                  <a:pathLst>
                    <a:path extrusionOk="0" h="84" w="84">
                      <a:moveTo>
                        <a:pt x="71" y="12"/>
                      </a:moveTo>
                      <a:cubicBezTo>
                        <a:pt x="80" y="20"/>
                        <a:pt x="84" y="30"/>
                        <a:pt x="84" y="42"/>
                      </a:cubicBezTo>
                      <a:cubicBezTo>
                        <a:pt x="84" y="53"/>
                        <a:pt x="80" y="63"/>
                        <a:pt x="71" y="71"/>
                      </a:cubicBezTo>
                      <a:cubicBezTo>
                        <a:pt x="63" y="80"/>
                        <a:pt x="53" y="84"/>
                        <a:pt x="42" y="84"/>
                      </a:cubicBezTo>
                      <a:cubicBezTo>
                        <a:pt x="30" y="84"/>
                        <a:pt x="20" y="80"/>
                        <a:pt x="12" y="71"/>
                      </a:cubicBezTo>
                      <a:cubicBezTo>
                        <a:pt x="4" y="63"/>
                        <a:pt x="0" y="53"/>
                        <a:pt x="0" y="42"/>
                      </a:cubicBezTo>
                      <a:cubicBezTo>
                        <a:pt x="0" y="30"/>
                        <a:pt x="4" y="20"/>
                        <a:pt x="12" y="12"/>
                      </a:cubicBezTo>
                      <a:cubicBezTo>
                        <a:pt x="20" y="4"/>
                        <a:pt x="30" y="0"/>
                        <a:pt x="42" y="0"/>
                      </a:cubicBezTo>
                      <a:cubicBezTo>
                        <a:pt x="53" y="0"/>
                        <a:pt x="63" y="4"/>
                        <a:pt x="71" y="12"/>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79" name="Google Shape;479;p12"/>
                <p:cNvSpPr/>
                <p:nvPr/>
              </p:nvSpPr>
              <p:spPr>
                <a:xfrm>
                  <a:off x="2387601" y="2078038"/>
                  <a:ext cx="422275"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80" name="Google Shape;480;p12"/>
              <p:cNvGrpSpPr/>
              <p:nvPr/>
            </p:nvGrpSpPr>
            <p:grpSpPr>
              <a:xfrm rot="5400000">
                <a:off x="5961190" y="2961161"/>
                <a:ext cx="260374" cy="137039"/>
                <a:chOff x="2387601" y="1700213"/>
                <a:chExt cx="331788" cy="174625"/>
              </a:xfrm>
            </p:grpSpPr>
            <p:sp>
              <p:nvSpPr>
                <p:cNvPr id="481" name="Google Shape;481;p12"/>
                <p:cNvSpPr/>
                <p:nvPr/>
              </p:nvSpPr>
              <p:spPr>
                <a:xfrm>
                  <a:off x="2543176" y="1700213"/>
                  <a:ext cx="176213" cy="174625"/>
                </a:xfrm>
                <a:custGeom>
                  <a:rect b="b" l="l" r="r" t="t"/>
                  <a:pathLst>
                    <a:path extrusionOk="0" h="70" w="70">
                      <a:moveTo>
                        <a:pt x="35" y="0"/>
                      </a:moveTo>
                      <a:cubicBezTo>
                        <a:pt x="44" y="0"/>
                        <a:pt x="53" y="3"/>
                        <a:pt x="59" y="10"/>
                      </a:cubicBezTo>
                      <a:cubicBezTo>
                        <a:pt x="66" y="17"/>
                        <a:pt x="70" y="25"/>
                        <a:pt x="70" y="35"/>
                      </a:cubicBezTo>
                      <a:cubicBezTo>
                        <a:pt x="70" y="44"/>
                        <a:pt x="66" y="53"/>
                        <a:pt x="59" y="59"/>
                      </a:cubicBezTo>
                      <a:cubicBezTo>
                        <a:pt x="53" y="66"/>
                        <a:pt x="44" y="70"/>
                        <a:pt x="35" y="70"/>
                      </a:cubicBezTo>
                      <a:cubicBezTo>
                        <a:pt x="25" y="70"/>
                        <a:pt x="17" y="66"/>
                        <a:pt x="10" y="59"/>
                      </a:cubicBezTo>
                      <a:cubicBezTo>
                        <a:pt x="3" y="53"/>
                        <a:pt x="0" y="44"/>
                        <a:pt x="0" y="35"/>
                      </a:cubicBezTo>
                      <a:cubicBezTo>
                        <a:pt x="0" y="25"/>
                        <a:pt x="3" y="17"/>
                        <a:pt x="10" y="10"/>
                      </a:cubicBezTo>
                      <a:cubicBezTo>
                        <a:pt x="17" y="3"/>
                        <a:pt x="25" y="0"/>
                        <a:pt x="35" y="0"/>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82" name="Google Shape;482;p12"/>
                <p:cNvSpPr/>
                <p:nvPr/>
              </p:nvSpPr>
              <p:spPr>
                <a:xfrm>
                  <a:off x="2387601" y="1760538"/>
                  <a:ext cx="254000" cy="53975"/>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83" name="Google Shape;483;p12"/>
              <p:cNvGrpSpPr/>
              <p:nvPr/>
            </p:nvGrpSpPr>
            <p:grpSpPr>
              <a:xfrm rot="5400000">
                <a:off x="5355728" y="3033417"/>
                <a:ext cx="468424" cy="200576"/>
                <a:chOff x="2387601" y="2298700"/>
                <a:chExt cx="596900" cy="255588"/>
              </a:xfrm>
            </p:grpSpPr>
            <p:sp>
              <p:nvSpPr>
                <p:cNvPr id="484" name="Google Shape;484;p12"/>
                <p:cNvSpPr/>
                <p:nvPr/>
              </p:nvSpPr>
              <p:spPr>
                <a:xfrm>
                  <a:off x="2728913" y="2298700"/>
                  <a:ext cx="255588" cy="255588"/>
                </a:xfrm>
                <a:custGeom>
                  <a:rect b="b" l="l" r="r" t="t"/>
                  <a:pathLst>
                    <a:path extrusionOk="0" h="102" w="102">
                      <a:moveTo>
                        <a:pt x="87" y="87"/>
                      </a:moveTo>
                      <a:cubicBezTo>
                        <a:pt x="77" y="97"/>
                        <a:pt x="65" y="102"/>
                        <a:pt x="51" y="102"/>
                      </a:cubicBezTo>
                      <a:cubicBezTo>
                        <a:pt x="37" y="102"/>
                        <a:pt x="24" y="97"/>
                        <a:pt x="15" y="87"/>
                      </a:cubicBezTo>
                      <a:cubicBezTo>
                        <a:pt x="5" y="77"/>
                        <a:pt x="0" y="65"/>
                        <a:pt x="0" y="51"/>
                      </a:cubicBezTo>
                      <a:cubicBezTo>
                        <a:pt x="0" y="37"/>
                        <a:pt x="5" y="25"/>
                        <a:pt x="15" y="15"/>
                      </a:cubicBezTo>
                      <a:cubicBezTo>
                        <a:pt x="24" y="5"/>
                        <a:pt x="37" y="0"/>
                        <a:pt x="51" y="0"/>
                      </a:cubicBezTo>
                      <a:cubicBezTo>
                        <a:pt x="65" y="0"/>
                        <a:pt x="77" y="5"/>
                        <a:pt x="87" y="15"/>
                      </a:cubicBezTo>
                      <a:cubicBezTo>
                        <a:pt x="97" y="25"/>
                        <a:pt x="102" y="37"/>
                        <a:pt x="102" y="51"/>
                      </a:cubicBezTo>
                      <a:cubicBezTo>
                        <a:pt x="102" y="65"/>
                        <a:pt x="97" y="77"/>
                        <a:pt x="87" y="87"/>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85" name="Google Shape;485;p12"/>
                <p:cNvSpPr/>
                <p:nvPr/>
              </p:nvSpPr>
              <p:spPr>
                <a:xfrm>
                  <a:off x="2387601" y="2403475"/>
                  <a:ext cx="482600"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86" name="Google Shape;486;p12"/>
              <p:cNvGrpSpPr/>
              <p:nvPr/>
            </p:nvGrpSpPr>
            <p:grpSpPr>
              <a:xfrm rot="5400000">
                <a:off x="5101583" y="3028434"/>
                <a:ext cx="482127" cy="224246"/>
                <a:chOff x="2387601" y="2598738"/>
                <a:chExt cx="614362" cy="285750"/>
              </a:xfrm>
            </p:grpSpPr>
            <p:sp>
              <p:nvSpPr>
                <p:cNvPr id="487" name="Google Shape;487;p12"/>
                <p:cNvSpPr/>
                <p:nvPr/>
              </p:nvSpPr>
              <p:spPr>
                <a:xfrm>
                  <a:off x="2716213" y="2598738"/>
                  <a:ext cx="285750" cy="285750"/>
                </a:xfrm>
                <a:custGeom>
                  <a:rect b="b" l="l" r="r" t="t"/>
                  <a:pathLst>
                    <a:path extrusionOk="0" h="114" w="114">
                      <a:moveTo>
                        <a:pt x="114" y="57"/>
                      </a:moveTo>
                      <a:cubicBezTo>
                        <a:pt x="114" y="72"/>
                        <a:pt x="108" y="86"/>
                        <a:pt x="97" y="97"/>
                      </a:cubicBezTo>
                      <a:cubicBezTo>
                        <a:pt x="86" y="108"/>
                        <a:pt x="72" y="114"/>
                        <a:pt x="57" y="114"/>
                      </a:cubicBezTo>
                      <a:cubicBezTo>
                        <a:pt x="41" y="114"/>
                        <a:pt x="27" y="108"/>
                        <a:pt x="16" y="97"/>
                      </a:cubicBezTo>
                      <a:cubicBezTo>
                        <a:pt x="5" y="86"/>
                        <a:pt x="0" y="72"/>
                        <a:pt x="0" y="57"/>
                      </a:cubicBezTo>
                      <a:cubicBezTo>
                        <a:pt x="0" y="41"/>
                        <a:pt x="5" y="28"/>
                        <a:pt x="16" y="16"/>
                      </a:cubicBezTo>
                      <a:cubicBezTo>
                        <a:pt x="27" y="5"/>
                        <a:pt x="41" y="0"/>
                        <a:pt x="57" y="0"/>
                      </a:cubicBezTo>
                      <a:cubicBezTo>
                        <a:pt x="72" y="0"/>
                        <a:pt x="86" y="5"/>
                        <a:pt x="97" y="16"/>
                      </a:cubicBezTo>
                      <a:cubicBezTo>
                        <a:pt x="108" y="28"/>
                        <a:pt x="114" y="41"/>
                        <a:pt x="114" y="57"/>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88" name="Google Shape;488;p12"/>
                <p:cNvSpPr/>
                <p:nvPr/>
              </p:nvSpPr>
              <p:spPr>
                <a:xfrm>
                  <a:off x="2387601" y="2719388"/>
                  <a:ext cx="482600"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89" name="Google Shape;489;p12"/>
              <p:cNvGrpSpPr/>
              <p:nvPr/>
            </p:nvGrpSpPr>
            <p:grpSpPr>
              <a:xfrm rot="5400000">
                <a:off x="4861141" y="2997289"/>
                <a:ext cx="443508" cy="247916"/>
                <a:chOff x="2387601" y="2914650"/>
                <a:chExt cx="565150" cy="315913"/>
              </a:xfrm>
            </p:grpSpPr>
            <p:sp>
              <p:nvSpPr>
                <p:cNvPr id="490" name="Google Shape;490;p12"/>
                <p:cNvSpPr/>
                <p:nvPr/>
              </p:nvSpPr>
              <p:spPr>
                <a:xfrm>
                  <a:off x="2636838" y="2914650"/>
                  <a:ext cx="315913" cy="315913"/>
                </a:xfrm>
                <a:custGeom>
                  <a:rect b="b" l="l" r="r" t="t"/>
                  <a:pathLst>
                    <a:path extrusionOk="0" h="126" w="126">
                      <a:moveTo>
                        <a:pt x="107" y="18"/>
                      </a:moveTo>
                      <a:cubicBezTo>
                        <a:pt x="120" y="31"/>
                        <a:pt x="126" y="45"/>
                        <a:pt x="126" y="63"/>
                      </a:cubicBezTo>
                      <a:cubicBezTo>
                        <a:pt x="126" y="80"/>
                        <a:pt x="120" y="95"/>
                        <a:pt x="107" y="107"/>
                      </a:cubicBezTo>
                      <a:cubicBezTo>
                        <a:pt x="95" y="120"/>
                        <a:pt x="80" y="126"/>
                        <a:pt x="63" y="126"/>
                      </a:cubicBezTo>
                      <a:cubicBezTo>
                        <a:pt x="45" y="126"/>
                        <a:pt x="30" y="120"/>
                        <a:pt x="18" y="107"/>
                      </a:cubicBezTo>
                      <a:cubicBezTo>
                        <a:pt x="6" y="95"/>
                        <a:pt x="0" y="80"/>
                        <a:pt x="0" y="63"/>
                      </a:cubicBezTo>
                      <a:cubicBezTo>
                        <a:pt x="0" y="45"/>
                        <a:pt x="6" y="31"/>
                        <a:pt x="18" y="18"/>
                      </a:cubicBezTo>
                      <a:cubicBezTo>
                        <a:pt x="30" y="6"/>
                        <a:pt x="45" y="0"/>
                        <a:pt x="63" y="0"/>
                      </a:cubicBezTo>
                      <a:cubicBezTo>
                        <a:pt x="80" y="0"/>
                        <a:pt x="95" y="6"/>
                        <a:pt x="107" y="18"/>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91" name="Google Shape;491;p12"/>
                <p:cNvSpPr/>
                <p:nvPr/>
              </p:nvSpPr>
              <p:spPr>
                <a:xfrm>
                  <a:off x="2387601" y="3040063"/>
                  <a:ext cx="422275"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92" name="Google Shape;492;p12"/>
              <p:cNvGrpSpPr/>
              <p:nvPr/>
            </p:nvGrpSpPr>
            <p:grpSpPr>
              <a:xfrm rot="5400000">
                <a:off x="4672401" y="2929392"/>
                <a:ext cx="322665" cy="262866"/>
                <a:chOff x="2387601" y="3222625"/>
                <a:chExt cx="411163" cy="334963"/>
              </a:xfrm>
            </p:grpSpPr>
            <p:sp>
              <p:nvSpPr>
                <p:cNvPr id="493" name="Google Shape;493;p12"/>
                <p:cNvSpPr/>
                <p:nvPr/>
              </p:nvSpPr>
              <p:spPr>
                <a:xfrm>
                  <a:off x="2463801" y="3222625"/>
                  <a:ext cx="334963" cy="334963"/>
                </a:xfrm>
                <a:custGeom>
                  <a:rect b="b" l="l" r="r" t="t"/>
                  <a:pathLst>
                    <a:path extrusionOk="0" h="134" w="134">
                      <a:moveTo>
                        <a:pt x="0" y="67"/>
                      </a:moveTo>
                      <a:cubicBezTo>
                        <a:pt x="0" y="48"/>
                        <a:pt x="6" y="33"/>
                        <a:pt x="19" y="19"/>
                      </a:cubicBezTo>
                      <a:cubicBezTo>
                        <a:pt x="32" y="6"/>
                        <a:pt x="48" y="0"/>
                        <a:pt x="67" y="0"/>
                      </a:cubicBezTo>
                      <a:cubicBezTo>
                        <a:pt x="85" y="0"/>
                        <a:pt x="101" y="6"/>
                        <a:pt x="114" y="19"/>
                      </a:cubicBezTo>
                      <a:cubicBezTo>
                        <a:pt x="127" y="33"/>
                        <a:pt x="134" y="48"/>
                        <a:pt x="134" y="67"/>
                      </a:cubicBezTo>
                      <a:cubicBezTo>
                        <a:pt x="134" y="85"/>
                        <a:pt x="127" y="101"/>
                        <a:pt x="114" y="114"/>
                      </a:cubicBezTo>
                      <a:cubicBezTo>
                        <a:pt x="101" y="127"/>
                        <a:pt x="85" y="134"/>
                        <a:pt x="67" y="134"/>
                      </a:cubicBezTo>
                      <a:cubicBezTo>
                        <a:pt x="48" y="134"/>
                        <a:pt x="32" y="127"/>
                        <a:pt x="19" y="114"/>
                      </a:cubicBezTo>
                      <a:cubicBezTo>
                        <a:pt x="6" y="101"/>
                        <a:pt x="0" y="85"/>
                        <a:pt x="0" y="67"/>
                      </a:cubicBezTo>
                      <a:close/>
                    </a:path>
                  </a:pathLst>
                </a:cu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94" name="Google Shape;494;p12"/>
                <p:cNvSpPr/>
                <p:nvPr/>
              </p:nvSpPr>
              <p:spPr>
                <a:xfrm>
                  <a:off x="2387601" y="3357563"/>
                  <a:ext cx="271463" cy="55563"/>
                </a:xfrm>
                <a:prstGeom prst="rect">
                  <a:avLst/>
                </a:prstGeom>
                <a:solidFill>
                  <a:srgbClr val="40404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495" name="Google Shape;495;p12"/>
            <p:cNvGrpSpPr/>
            <p:nvPr/>
          </p:nvGrpSpPr>
          <p:grpSpPr>
            <a:xfrm>
              <a:off x="8774066" y="2998520"/>
              <a:ext cx="1945123" cy="646160"/>
              <a:chOff x="6559802" y="2341843"/>
              <a:chExt cx="1458842" cy="484620"/>
            </a:xfrm>
          </p:grpSpPr>
          <p:grpSp>
            <p:nvGrpSpPr>
              <p:cNvPr id="496" name="Google Shape;496;p12"/>
              <p:cNvGrpSpPr/>
              <p:nvPr/>
            </p:nvGrpSpPr>
            <p:grpSpPr>
              <a:xfrm rot="5400000">
                <a:off x="7414427" y="2480127"/>
                <a:ext cx="444754" cy="247916"/>
                <a:chOff x="1795463" y="1947863"/>
                <a:chExt cx="566738" cy="315913"/>
              </a:xfrm>
            </p:grpSpPr>
            <p:sp>
              <p:nvSpPr>
                <p:cNvPr id="497" name="Google Shape;497;p12"/>
                <p:cNvSpPr/>
                <p:nvPr/>
              </p:nvSpPr>
              <p:spPr>
                <a:xfrm>
                  <a:off x="1795463" y="1947863"/>
                  <a:ext cx="315913" cy="315913"/>
                </a:xfrm>
                <a:custGeom>
                  <a:rect b="b" l="l" r="r" t="t"/>
                  <a:pathLst>
                    <a:path extrusionOk="0" h="126" w="126">
                      <a:moveTo>
                        <a:pt x="108" y="19"/>
                      </a:moveTo>
                      <a:cubicBezTo>
                        <a:pt x="120" y="31"/>
                        <a:pt x="126" y="45"/>
                        <a:pt x="126" y="63"/>
                      </a:cubicBezTo>
                      <a:cubicBezTo>
                        <a:pt x="126" y="80"/>
                        <a:pt x="120" y="95"/>
                        <a:pt x="108" y="107"/>
                      </a:cubicBezTo>
                      <a:cubicBezTo>
                        <a:pt x="96" y="120"/>
                        <a:pt x="81" y="126"/>
                        <a:pt x="63" y="126"/>
                      </a:cubicBezTo>
                      <a:cubicBezTo>
                        <a:pt x="46" y="126"/>
                        <a:pt x="31" y="120"/>
                        <a:pt x="19" y="107"/>
                      </a:cubicBezTo>
                      <a:cubicBezTo>
                        <a:pt x="6" y="95"/>
                        <a:pt x="0" y="80"/>
                        <a:pt x="0" y="63"/>
                      </a:cubicBezTo>
                      <a:cubicBezTo>
                        <a:pt x="0" y="45"/>
                        <a:pt x="6" y="31"/>
                        <a:pt x="19" y="19"/>
                      </a:cubicBezTo>
                      <a:cubicBezTo>
                        <a:pt x="31" y="6"/>
                        <a:pt x="46" y="0"/>
                        <a:pt x="63" y="0"/>
                      </a:cubicBezTo>
                      <a:cubicBezTo>
                        <a:pt x="81" y="0"/>
                        <a:pt x="96" y="6"/>
                        <a:pt x="108" y="19"/>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98" name="Google Shape;498;p12"/>
                <p:cNvSpPr/>
                <p:nvPr/>
              </p:nvSpPr>
              <p:spPr>
                <a:xfrm>
                  <a:off x="1941513" y="2078038"/>
                  <a:ext cx="420688"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499" name="Google Shape;499;p12"/>
              <p:cNvGrpSpPr/>
              <p:nvPr/>
            </p:nvGrpSpPr>
            <p:grpSpPr>
              <a:xfrm rot="5400000">
                <a:off x="7724011" y="2531828"/>
                <a:ext cx="325156" cy="264111"/>
                <a:chOff x="1947863" y="1619250"/>
                <a:chExt cx="414338" cy="336550"/>
              </a:xfrm>
            </p:grpSpPr>
            <p:sp>
              <p:nvSpPr>
                <p:cNvPr id="500" name="Google Shape;500;p12"/>
                <p:cNvSpPr/>
                <p:nvPr/>
              </p:nvSpPr>
              <p:spPr>
                <a:xfrm>
                  <a:off x="1947863" y="1619250"/>
                  <a:ext cx="336550" cy="336550"/>
                </a:xfrm>
                <a:custGeom>
                  <a:rect b="b" l="l" r="r" t="t"/>
                  <a:pathLst>
                    <a:path extrusionOk="0" h="134" w="134">
                      <a:moveTo>
                        <a:pt x="67" y="0"/>
                      </a:moveTo>
                      <a:cubicBezTo>
                        <a:pt x="86" y="0"/>
                        <a:pt x="102" y="6"/>
                        <a:pt x="115" y="20"/>
                      </a:cubicBezTo>
                      <a:cubicBezTo>
                        <a:pt x="128" y="33"/>
                        <a:pt x="134" y="48"/>
                        <a:pt x="134" y="67"/>
                      </a:cubicBezTo>
                      <a:cubicBezTo>
                        <a:pt x="134" y="85"/>
                        <a:pt x="128" y="101"/>
                        <a:pt x="115" y="114"/>
                      </a:cubicBezTo>
                      <a:cubicBezTo>
                        <a:pt x="102" y="127"/>
                        <a:pt x="86" y="134"/>
                        <a:pt x="67" y="134"/>
                      </a:cubicBezTo>
                      <a:cubicBezTo>
                        <a:pt x="49" y="134"/>
                        <a:pt x="33" y="127"/>
                        <a:pt x="20" y="114"/>
                      </a:cubicBezTo>
                      <a:cubicBezTo>
                        <a:pt x="7" y="101"/>
                        <a:pt x="0" y="85"/>
                        <a:pt x="0" y="67"/>
                      </a:cubicBezTo>
                      <a:cubicBezTo>
                        <a:pt x="0" y="48"/>
                        <a:pt x="7" y="33"/>
                        <a:pt x="20" y="20"/>
                      </a:cubicBezTo>
                      <a:cubicBezTo>
                        <a:pt x="33" y="6"/>
                        <a:pt x="49" y="0"/>
                        <a:pt x="67" y="0"/>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01" name="Google Shape;501;p12"/>
                <p:cNvSpPr/>
                <p:nvPr/>
              </p:nvSpPr>
              <p:spPr>
                <a:xfrm>
                  <a:off x="2109788" y="1760538"/>
                  <a:ext cx="252413" cy="53975"/>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02" name="Google Shape;502;p12"/>
              <p:cNvGrpSpPr/>
              <p:nvPr/>
            </p:nvGrpSpPr>
            <p:grpSpPr>
              <a:xfrm rot="5400000">
                <a:off x="7143464" y="2472030"/>
                <a:ext cx="484620" cy="224246"/>
                <a:chOff x="1744663" y="2282825"/>
                <a:chExt cx="617538" cy="285750"/>
              </a:xfrm>
            </p:grpSpPr>
            <p:sp>
              <p:nvSpPr>
                <p:cNvPr id="503" name="Google Shape;503;p12"/>
                <p:cNvSpPr/>
                <p:nvPr/>
              </p:nvSpPr>
              <p:spPr>
                <a:xfrm>
                  <a:off x="1744663" y="2282825"/>
                  <a:ext cx="287338" cy="285750"/>
                </a:xfrm>
                <a:custGeom>
                  <a:rect b="b" l="l" r="r" t="t"/>
                  <a:pathLst>
                    <a:path extrusionOk="0" h="114" w="114">
                      <a:moveTo>
                        <a:pt x="0" y="57"/>
                      </a:moveTo>
                      <a:cubicBezTo>
                        <a:pt x="0" y="41"/>
                        <a:pt x="6" y="28"/>
                        <a:pt x="17" y="17"/>
                      </a:cubicBezTo>
                      <a:cubicBezTo>
                        <a:pt x="28" y="5"/>
                        <a:pt x="42" y="0"/>
                        <a:pt x="57" y="0"/>
                      </a:cubicBezTo>
                      <a:cubicBezTo>
                        <a:pt x="73" y="0"/>
                        <a:pt x="87" y="5"/>
                        <a:pt x="98" y="17"/>
                      </a:cubicBezTo>
                      <a:cubicBezTo>
                        <a:pt x="109" y="28"/>
                        <a:pt x="114" y="41"/>
                        <a:pt x="114" y="57"/>
                      </a:cubicBezTo>
                      <a:cubicBezTo>
                        <a:pt x="114" y="73"/>
                        <a:pt x="109" y="86"/>
                        <a:pt x="98" y="97"/>
                      </a:cubicBezTo>
                      <a:cubicBezTo>
                        <a:pt x="87" y="108"/>
                        <a:pt x="73" y="114"/>
                        <a:pt x="57" y="114"/>
                      </a:cubicBezTo>
                      <a:cubicBezTo>
                        <a:pt x="42" y="114"/>
                        <a:pt x="28" y="108"/>
                        <a:pt x="17" y="97"/>
                      </a:cubicBezTo>
                      <a:cubicBezTo>
                        <a:pt x="6" y="86"/>
                        <a:pt x="0" y="73"/>
                        <a:pt x="0" y="57"/>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04" name="Google Shape;504;p12"/>
                <p:cNvSpPr/>
                <p:nvPr/>
              </p:nvSpPr>
              <p:spPr>
                <a:xfrm>
                  <a:off x="1881188" y="2403475"/>
                  <a:ext cx="481013"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05" name="Google Shape;505;p12"/>
              <p:cNvGrpSpPr/>
              <p:nvPr/>
            </p:nvGrpSpPr>
            <p:grpSpPr>
              <a:xfrm rot="5400000">
                <a:off x="6902399" y="2491339"/>
                <a:ext cx="469670" cy="200576"/>
                <a:chOff x="1763713" y="2614613"/>
                <a:chExt cx="598488" cy="255588"/>
              </a:xfrm>
            </p:grpSpPr>
            <p:sp>
              <p:nvSpPr>
                <p:cNvPr id="506" name="Google Shape;506;p12"/>
                <p:cNvSpPr/>
                <p:nvPr/>
              </p:nvSpPr>
              <p:spPr>
                <a:xfrm>
                  <a:off x="1763713" y="2614613"/>
                  <a:ext cx="255588" cy="255588"/>
                </a:xfrm>
                <a:custGeom>
                  <a:rect b="b" l="l" r="r" t="t"/>
                  <a:pathLst>
                    <a:path extrusionOk="0" h="102" w="102">
                      <a:moveTo>
                        <a:pt x="102" y="51"/>
                      </a:moveTo>
                      <a:cubicBezTo>
                        <a:pt x="102" y="65"/>
                        <a:pt x="97" y="77"/>
                        <a:pt x="87" y="87"/>
                      </a:cubicBezTo>
                      <a:cubicBezTo>
                        <a:pt x="77" y="97"/>
                        <a:pt x="65" y="102"/>
                        <a:pt x="51" y="102"/>
                      </a:cubicBezTo>
                      <a:cubicBezTo>
                        <a:pt x="37" y="102"/>
                        <a:pt x="25" y="97"/>
                        <a:pt x="15" y="87"/>
                      </a:cubicBezTo>
                      <a:cubicBezTo>
                        <a:pt x="5" y="77"/>
                        <a:pt x="0" y="65"/>
                        <a:pt x="0" y="51"/>
                      </a:cubicBezTo>
                      <a:cubicBezTo>
                        <a:pt x="0" y="37"/>
                        <a:pt x="5" y="25"/>
                        <a:pt x="15" y="15"/>
                      </a:cubicBezTo>
                      <a:cubicBezTo>
                        <a:pt x="25" y="5"/>
                        <a:pt x="37" y="0"/>
                        <a:pt x="51" y="0"/>
                      </a:cubicBezTo>
                      <a:cubicBezTo>
                        <a:pt x="65" y="0"/>
                        <a:pt x="77" y="5"/>
                        <a:pt x="87" y="15"/>
                      </a:cubicBezTo>
                      <a:cubicBezTo>
                        <a:pt x="97" y="25"/>
                        <a:pt x="102" y="37"/>
                        <a:pt x="102" y="51"/>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07" name="Google Shape;507;p12"/>
                <p:cNvSpPr/>
                <p:nvPr/>
              </p:nvSpPr>
              <p:spPr>
                <a:xfrm>
                  <a:off x="1881188" y="2719388"/>
                  <a:ext cx="481013"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08" name="Google Shape;508;p12"/>
              <p:cNvGrpSpPr/>
              <p:nvPr/>
            </p:nvGrpSpPr>
            <p:grpSpPr>
              <a:xfrm rot="5400000">
                <a:off x="6678153" y="2543663"/>
                <a:ext cx="399905" cy="165693"/>
                <a:chOff x="1852613" y="2967038"/>
                <a:chExt cx="509588" cy="211138"/>
              </a:xfrm>
            </p:grpSpPr>
            <p:sp>
              <p:nvSpPr>
                <p:cNvPr id="509" name="Google Shape;509;p12"/>
                <p:cNvSpPr/>
                <p:nvPr/>
              </p:nvSpPr>
              <p:spPr>
                <a:xfrm>
                  <a:off x="1852613" y="2967038"/>
                  <a:ext cx="211138" cy="211138"/>
                </a:xfrm>
                <a:custGeom>
                  <a:rect b="b" l="l" r="r" t="t"/>
                  <a:pathLst>
                    <a:path extrusionOk="0" h="84" w="84">
                      <a:moveTo>
                        <a:pt x="72" y="12"/>
                      </a:moveTo>
                      <a:cubicBezTo>
                        <a:pt x="80" y="20"/>
                        <a:pt x="84" y="30"/>
                        <a:pt x="84" y="42"/>
                      </a:cubicBezTo>
                      <a:cubicBezTo>
                        <a:pt x="84" y="53"/>
                        <a:pt x="80" y="63"/>
                        <a:pt x="72" y="72"/>
                      </a:cubicBezTo>
                      <a:cubicBezTo>
                        <a:pt x="64" y="80"/>
                        <a:pt x="54" y="84"/>
                        <a:pt x="42" y="84"/>
                      </a:cubicBezTo>
                      <a:cubicBezTo>
                        <a:pt x="31" y="84"/>
                        <a:pt x="21" y="80"/>
                        <a:pt x="12" y="72"/>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10" name="Google Shape;510;p12"/>
                <p:cNvSpPr/>
                <p:nvPr/>
              </p:nvSpPr>
              <p:spPr>
                <a:xfrm>
                  <a:off x="1941513" y="3040063"/>
                  <a:ext cx="420688"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11" name="Google Shape;511;p12"/>
              <p:cNvGrpSpPr/>
              <p:nvPr/>
            </p:nvGrpSpPr>
            <p:grpSpPr>
              <a:xfrm rot="5400000">
                <a:off x="6498135" y="2626510"/>
                <a:ext cx="261620" cy="138285"/>
                <a:chOff x="2028826" y="3302000"/>
                <a:chExt cx="333375" cy="176213"/>
              </a:xfrm>
            </p:grpSpPr>
            <p:sp>
              <p:nvSpPr>
                <p:cNvPr id="512" name="Google Shape;512;p12"/>
                <p:cNvSpPr/>
                <p:nvPr/>
              </p:nvSpPr>
              <p:spPr>
                <a:xfrm>
                  <a:off x="2028826" y="3302000"/>
                  <a:ext cx="176213" cy="176213"/>
                </a:xfrm>
                <a:custGeom>
                  <a:rect b="b" l="l" r="r" t="t"/>
                  <a:pathLst>
                    <a:path extrusionOk="0" h="70" w="70">
                      <a:moveTo>
                        <a:pt x="70" y="35"/>
                      </a:moveTo>
                      <a:cubicBezTo>
                        <a:pt x="70" y="45"/>
                        <a:pt x="67" y="53"/>
                        <a:pt x="60" y="60"/>
                      </a:cubicBezTo>
                      <a:cubicBezTo>
                        <a:pt x="53" y="66"/>
                        <a:pt x="45" y="70"/>
                        <a:pt x="35" y="70"/>
                      </a:cubicBezTo>
                      <a:cubicBezTo>
                        <a:pt x="25" y="70"/>
                        <a:pt x="17" y="66"/>
                        <a:pt x="10" y="60"/>
                      </a:cubicBezTo>
                      <a:cubicBezTo>
                        <a:pt x="3" y="53"/>
                        <a:pt x="0" y="45"/>
                        <a:pt x="0" y="35"/>
                      </a:cubicBezTo>
                      <a:cubicBezTo>
                        <a:pt x="0" y="25"/>
                        <a:pt x="3" y="17"/>
                        <a:pt x="10" y="10"/>
                      </a:cubicBezTo>
                      <a:cubicBezTo>
                        <a:pt x="17" y="3"/>
                        <a:pt x="25" y="0"/>
                        <a:pt x="35" y="0"/>
                      </a:cubicBezTo>
                      <a:cubicBezTo>
                        <a:pt x="45" y="0"/>
                        <a:pt x="53" y="3"/>
                        <a:pt x="60" y="10"/>
                      </a:cubicBezTo>
                      <a:cubicBezTo>
                        <a:pt x="67" y="17"/>
                        <a:pt x="70" y="25"/>
                        <a:pt x="70" y="35"/>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13" name="Google Shape;513;p12"/>
                <p:cNvSpPr/>
                <p:nvPr/>
              </p:nvSpPr>
              <p:spPr>
                <a:xfrm>
                  <a:off x="2092326" y="3357563"/>
                  <a:ext cx="269875"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514" name="Google Shape;514;p12"/>
            <p:cNvGrpSpPr/>
            <p:nvPr/>
          </p:nvGrpSpPr>
          <p:grpSpPr>
            <a:xfrm>
              <a:off x="8691007" y="3500819"/>
              <a:ext cx="2393614" cy="884069"/>
              <a:chOff x="6497512" y="2718569"/>
              <a:chExt cx="1795211" cy="663052"/>
            </a:xfrm>
          </p:grpSpPr>
          <p:sp>
            <p:nvSpPr>
              <p:cNvPr id="515" name="Google Shape;515;p12"/>
              <p:cNvSpPr/>
              <p:nvPr/>
            </p:nvSpPr>
            <p:spPr>
              <a:xfrm rot="5400000">
                <a:off x="7981893" y="2719191"/>
                <a:ext cx="311452" cy="310207"/>
              </a:xfrm>
              <a:custGeom>
                <a:rect b="b" l="l" r="r" t="t"/>
                <a:pathLst>
                  <a:path extrusionOk="0" h="158" w="158">
                    <a:moveTo>
                      <a:pt x="135" y="23"/>
                    </a:moveTo>
                    <a:cubicBezTo>
                      <a:pt x="150" y="39"/>
                      <a:pt x="158" y="57"/>
                      <a:pt x="158" y="79"/>
                    </a:cubicBezTo>
                    <a:cubicBezTo>
                      <a:pt x="158" y="100"/>
                      <a:pt x="150" y="119"/>
                      <a:pt x="135" y="135"/>
                    </a:cubicBezTo>
                    <a:cubicBezTo>
                      <a:pt x="120" y="150"/>
                      <a:pt x="101" y="158"/>
                      <a:pt x="79" y="158"/>
                    </a:cubicBezTo>
                    <a:cubicBezTo>
                      <a:pt x="58" y="158"/>
                      <a:pt x="39" y="150"/>
                      <a:pt x="24" y="135"/>
                    </a:cubicBezTo>
                    <a:cubicBezTo>
                      <a:pt x="8" y="119"/>
                      <a:pt x="0" y="100"/>
                      <a:pt x="0" y="79"/>
                    </a:cubicBezTo>
                    <a:cubicBezTo>
                      <a:pt x="0" y="57"/>
                      <a:pt x="8" y="39"/>
                      <a:pt x="24" y="23"/>
                    </a:cubicBezTo>
                    <a:cubicBezTo>
                      <a:pt x="39" y="8"/>
                      <a:pt x="58" y="0"/>
                      <a:pt x="79" y="0"/>
                    </a:cubicBezTo>
                    <a:cubicBezTo>
                      <a:pt x="101" y="0"/>
                      <a:pt x="120" y="8"/>
                      <a:pt x="135" y="23"/>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nvGrpSpPr>
              <p:cNvPr id="516" name="Google Shape;516;p12"/>
              <p:cNvGrpSpPr/>
              <p:nvPr/>
            </p:nvGrpSpPr>
            <p:grpSpPr>
              <a:xfrm rot="5400000">
                <a:off x="7438098" y="3015353"/>
                <a:ext cx="397412" cy="165693"/>
                <a:chOff x="2387601" y="2000250"/>
                <a:chExt cx="506412" cy="211138"/>
              </a:xfrm>
            </p:grpSpPr>
            <p:sp>
              <p:nvSpPr>
                <p:cNvPr id="517" name="Google Shape;517;p12"/>
                <p:cNvSpPr/>
                <p:nvPr/>
              </p:nvSpPr>
              <p:spPr>
                <a:xfrm>
                  <a:off x="2684463" y="2000250"/>
                  <a:ext cx="209550" cy="211138"/>
                </a:xfrm>
                <a:custGeom>
                  <a:rect b="b" l="l" r="r" t="t"/>
                  <a:pathLst>
                    <a:path extrusionOk="0" h="84" w="84">
                      <a:moveTo>
                        <a:pt x="71" y="12"/>
                      </a:moveTo>
                      <a:cubicBezTo>
                        <a:pt x="80" y="20"/>
                        <a:pt x="84" y="30"/>
                        <a:pt x="84" y="42"/>
                      </a:cubicBezTo>
                      <a:cubicBezTo>
                        <a:pt x="84" y="53"/>
                        <a:pt x="80" y="63"/>
                        <a:pt x="71" y="71"/>
                      </a:cubicBezTo>
                      <a:cubicBezTo>
                        <a:pt x="63" y="80"/>
                        <a:pt x="53" y="84"/>
                        <a:pt x="42" y="84"/>
                      </a:cubicBezTo>
                      <a:cubicBezTo>
                        <a:pt x="30" y="84"/>
                        <a:pt x="20" y="80"/>
                        <a:pt x="12" y="71"/>
                      </a:cubicBezTo>
                      <a:cubicBezTo>
                        <a:pt x="4" y="63"/>
                        <a:pt x="0" y="53"/>
                        <a:pt x="0" y="42"/>
                      </a:cubicBezTo>
                      <a:cubicBezTo>
                        <a:pt x="0" y="30"/>
                        <a:pt x="4" y="20"/>
                        <a:pt x="12" y="12"/>
                      </a:cubicBezTo>
                      <a:cubicBezTo>
                        <a:pt x="20" y="4"/>
                        <a:pt x="30" y="0"/>
                        <a:pt x="42" y="0"/>
                      </a:cubicBezTo>
                      <a:cubicBezTo>
                        <a:pt x="53" y="0"/>
                        <a:pt x="63" y="4"/>
                        <a:pt x="71" y="12"/>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18" name="Google Shape;518;p12"/>
                <p:cNvSpPr/>
                <p:nvPr/>
              </p:nvSpPr>
              <p:spPr>
                <a:xfrm>
                  <a:off x="2387601" y="2078038"/>
                  <a:ext cx="422275"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19" name="Google Shape;519;p12"/>
              <p:cNvGrpSpPr/>
              <p:nvPr/>
            </p:nvGrpSpPr>
            <p:grpSpPr>
              <a:xfrm rot="5400000">
                <a:off x="7756401" y="2961161"/>
                <a:ext cx="260374" cy="137039"/>
                <a:chOff x="2387601" y="1700213"/>
                <a:chExt cx="331788" cy="174625"/>
              </a:xfrm>
            </p:grpSpPr>
            <p:sp>
              <p:nvSpPr>
                <p:cNvPr id="520" name="Google Shape;520;p12"/>
                <p:cNvSpPr/>
                <p:nvPr/>
              </p:nvSpPr>
              <p:spPr>
                <a:xfrm>
                  <a:off x="2543176" y="1700213"/>
                  <a:ext cx="176213" cy="174625"/>
                </a:xfrm>
                <a:custGeom>
                  <a:rect b="b" l="l" r="r" t="t"/>
                  <a:pathLst>
                    <a:path extrusionOk="0" h="70" w="70">
                      <a:moveTo>
                        <a:pt x="35" y="0"/>
                      </a:moveTo>
                      <a:cubicBezTo>
                        <a:pt x="44" y="0"/>
                        <a:pt x="53" y="3"/>
                        <a:pt x="59" y="10"/>
                      </a:cubicBezTo>
                      <a:cubicBezTo>
                        <a:pt x="66" y="17"/>
                        <a:pt x="70" y="25"/>
                        <a:pt x="70" y="35"/>
                      </a:cubicBezTo>
                      <a:cubicBezTo>
                        <a:pt x="70" y="44"/>
                        <a:pt x="66" y="53"/>
                        <a:pt x="59" y="59"/>
                      </a:cubicBezTo>
                      <a:cubicBezTo>
                        <a:pt x="53" y="66"/>
                        <a:pt x="44" y="70"/>
                        <a:pt x="35" y="70"/>
                      </a:cubicBezTo>
                      <a:cubicBezTo>
                        <a:pt x="25" y="70"/>
                        <a:pt x="17" y="66"/>
                        <a:pt x="10" y="59"/>
                      </a:cubicBezTo>
                      <a:cubicBezTo>
                        <a:pt x="3" y="53"/>
                        <a:pt x="0" y="44"/>
                        <a:pt x="0" y="35"/>
                      </a:cubicBezTo>
                      <a:cubicBezTo>
                        <a:pt x="0" y="25"/>
                        <a:pt x="3" y="17"/>
                        <a:pt x="10" y="10"/>
                      </a:cubicBezTo>
                      <a:cubicBezTo>
                        <a:pt x="17" y="3"/>
                        <a:pt x="25" y="0"/>
                        <a:pt x="35" y="0"/>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21" name="Google Shape;521;p12"/>
                <p:cNvSpPr/>
                <p:nvPr/>
              </p:nvSpPr>
              <p:spPr>
                <a:xfrm>
                  <a:off x="2387601" y="1760538"/>
                  <a:ext cx="254000" cy="53975"/>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22" name="Google Shape;522;p12"/>
              <p:cNvGrpSpPr/>
              <p:nvPr/>
            </p:nvGrpSpPr>
            <p:grpSpPr>
              <a:xfrm rot="5400000">
                <a:off x="7150939" y="3033417"/>
                <a:ext cx="468424" cy="200576"/>
                <a:chOff x="2387601" y="2298700"/>
                <a:chExt cx="596900" cy="255588"/>
              </a:xfrm>
            </p:grpSpPr>
            <p:sp>
              <p:nvSpPr>
                <p:cNvPr id="523" name="Google Shape;523;p12"/>
                <p:cNvSpPr/>
                <p:nvPr/>
              </p:nvSpPr>
              <p:spPr>
                <a:xfrm>
                  <a:off x="2728913" y="2298700"/>
                  <a:ext cx="255588" cy="255588"/>
                </a:xfrm>
                <a:custGeom>
                  <a:rect b="b" l="l" r="r" t="t"/>
                  <a:pathLst>
                    <a:path extrusionOk="0" h="102" w="102">
                      <a:moveTo>
                        <a:pt x="87" y="87"/>
                      </a:moveTo>
                      <a:cubicBezTo>
                        <a:pt x="77" y="97"/>
                        <a:pt x="65" y="102"/>
                        <a:pt x="51" y="102"/>
                      </a:cubicBezTo>
                      <a:cubicBezTo>
                        <a:pt x="37" y="102"/>
                        <a:pt x="24" y="97"/>
                        <a:pt x="15" y="87"/>
                      </a:cubicBezTo>
                      <a:cubicBezTo>
                        <a:pt x="5" y="77"/>
                        <a:pt x="0" y="65"/>
                        <a:pt x="0" y="51"/>
                      </a:cubicBezTo>
                      <a:cubicBezTo>
                        <a:pt x="0" y="37"/>
                        <a:pt x="5" y="25"/>
                        <a:pt x="15" y="15"/>
                      </a:cubicBezTo>
                      <a:cubicBezTo>
                        <a:pt x="24" y="5"/>
                        <a:pt x="37" y="0"/>
                        <a:pt x="51" y="0"/>
                      </a:cubicBezTo>
                      <a:cubicBezTo>
                        <a:pt x="65" y="0"/>
                        <a:pt x="77" y="5"/>
                        <a:pt x="87" y="15"/>
                      </a:cubicBezTo>
                      <a:cubicBezTo>
                        <a:pt x="97" y="25"/>
                        <a:pt x="102" y="37"/>
                        <a:pt x="102" y="51"/>
                      </a:cubicBezTo>
                      <a:cubicBezTo>
                        <a:pt x="102" y="65"/>
                        <a:pt x="97" y="77"/>
                        <a:pt x="87" y="87"/>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24" name="Google Shape;524;p12"/>
                <p:cNvSpPr/>
                <p:nvPr/>
              </p:nvSpPr>
              <p:spPr>
                <a:xfrm>
                  <a:off x="2387601" y="2403475"/>
                  <a:ext cx="482600"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25" name="Google Shape;525;p12"/>
              <p:cNvGrpSpPr/>
              <p:nvPr/>
            </p:nvGrpSpPr>
            <p:grpSpPr>
              <a:xfrm rot="5400000">
                <a:off x="6896794" y="3028434"/>
                <a:ext cx="482127" cy="224246"/>
                <a:chOff x="2387601" y="2598738"/>
                <a:chExt cx="614362" cy="285750"/>
              </a:xfrm>
            </p:grpSpPr>
            <p:sp>
              <p:nvSpPr>
                <p:cNvPr id="526" name="Google Shape;526;p12"/>
                <p:cNvSpPr/>
                <p:nvPr/>
              </p:nvSpPr>
              <p:spPr>
                <a:xfrm>
                  <a:off x="2716213" y="2598738"/>
                  <a:ext cx="285750" cy="285750"/>
                </a:xfrm>
                <a:custGeom>
                  <a:rect b="b" l="l" r="r" t="t"/>
                  <a:pathLst>
                    <a:path extrusionOk="0" h="114" w="114">
                      <a:moveTo>
                        <a:pt x="114" y="57"/>
                      </a:moveTo>
                      <a:cubicBezTo>
                        <a:pt x="114" y="72"/>
                        <a:pt x="108" y="86"/>
                        <a:pt x="97" y="97"/>
                      </a:cubicBezTo>
                      <a:cubicBezTo>
                        <a:pt x="86" y="108"/>
                        <a:pt x="72" y="114"/>
                        <a:pt x="57" y="114"/>
                      </a:cubicBezTo>
                      <a:cubicBezTo>
                        <a:pt x="41" y="114"/>
                        <a:pt x="27" y="108"/>
                        <a:pt x="16" y="97"/>
                      </a:cubicBezTo>
                      <a:cubicBezTo>
                        <a:pt x="5" y="86"/>
                        <a:pt x="0" y="72"/>
                        <a:pt x="0" y="57"/>
                      </a:cubicBezTo>
                      <a:cubicBezTo>
                        <a:pt x="0" y="41"/>
                        <a:pt x="5" y="28"/>
                        <a:pt x="16" y="16"/>
                      </a:cubicBezTo>
                      <a:cubicBezTo>
                        <a:pt x="27" y="5"/>
                        <a:pt x="41" y="0"/>
                        <a:pt x="57" y="0"/>
                      </a:cubicBezTo>
                      <a:cubicBezTo>
                        <a:pt x="72" y="0"/>
                        <a:pt x="86" y="5"/>
                        <a:pt x="97" y="16"/>
                      </a:cubicBezTo>
                      <a:cubicBezTo>
                        <a:pt x="108" y="28"/>
                        <a:pt x="114" y="41"/>
                        <a:pt x="114" y="57"/>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27" name="Google Shape;527;p12"/>
                <p:cNvSpPr/>
                <p:nvPr/>
              </p:nvSpPr>
              <p:spPr>
                <a:xfrm>
                  <a:off x="2387601" y="2719388"/>
                  <a:ext cx="482600"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28" name="Google Shape;528;p12"/>
              <p:cNvGrpSpPr/>
              <p:nvPr/>
            </p:nvGrpSpPr>
            <p:grpSpPr>
              <a:xfrm rot="5400000">
                <a:off x="6656352" y="2997289"/>
                <a:ext cx="443508" cy="247916"/>
                <a:chOff x="2387601" y="2914650"/>
                <a:chExt cx="565150" cy="315913"/>
              </a:xfrm>
            </p:grpSpPr>
            <p:sp>
              <p:nvSpPr>
                <p:cNvPr id="529" name="Google Shape;529;p12"/>
                <p:cNvSpPr/>
                <p:nvPr/>
              </p:nvSpPr>
              <p:spPr>
                <a:xfrm>
                  <a:off x="2636838" y="2914650"/>
                  <a:ext cx="315913" cy="315913"/>
                </a:xfrm>
                <a:custGeom>
                  <a:rect b="b" l="l" r="r" t="t"/>
                  <a:pathLst>
                    <a:path extrusionOk="0" h="126" w="126">
                      <a:moveTo>
                        <a:pt x="107" y="18"/>
                      </a:moveTo>
                      <a:cubicBezTo>
                        <a:pt x="120" y="31"/>
                        <a:pt x="126" y="45"/>
                        <a:pt x="126" y="63"/>
                      </a:cubicBezTo>
                      <a:cubicBezTo>
                        <a:pt x="126" y="80"/>
                        <a:pt x="120" y="95"/>
                        <a:pt x="107" y="107"/>
                      </a:cubicBezTo>
                      <a:cubicBezTo>
                        <a:pt x="95" y="120"/>
                        <a:pt x="80" y="126"/>
                        <a:pt x="63" y="126"/>
                      </a:cubicBezTo>
                      <a:cubicBezTo>
                        <a:pt x="45" y="126"/>
                        <a:pt x="30" y="120"/>
                        <a:pt x="18" y="107"/>
                      </a:cubicBezTo>
                      <a:cubicBezTo>
                        <a:pt x="6" y="95"/>
                        <a:pt x="0" y="80"/>
                        <a:pt x="0" y="63"/>
                      </a:cubicBezTo>
                      <a:cubicBezTo>
                        <a:pt x="0" y="45"/>
                        <a:pt x="6" y="31"/>
                        <a:pt x="18" y="18"/>
                      </a:cubicBezTo>
                      <a:cubicBezTo>
                        <a:pt x="30" y="6"/>
                        <a:pt x="45" y="0"/>
                        <a:pt x="63" y="0"/>
                      </a:cubicBezTo>
                      <a:cubicBezTo>
                        <a:pt x="80" y="0"/>
                        <a:pt x="95" y="6"/>
                        <a:pt x="107" y="18"/>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30" name="Google Shape;530;p12"/>
                <p:cNvSpPr/>
                <p:nvPr/>
              </p:nvSpPr>
              <p:spPr>
                <a:xfrm>
                  <a:off x="2387601" y="3040063"/>
                  <a:ext cx="422275"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31" name="Google Shape;531;p12"/>
              <p:cNvGrpSpPr/>
              <p:nvPr/>
            </p:nvGrpSpPr>
            <p:grpSpPr>
              <a:xfrm rot="5400000">
                <a:off x="6467612" y="2929392"/>
                <a:ext cx="322665" cy="262866"/>
                <a:chOff x="2387601" y="3222625"/>
                <a:chExt cx="411163" cy="334963"/>
              </a:xfrm>
            </p:grpSpPr>
            <p:sp>
              <p:nvSpPr>
                <p:cNvPr id="532" name="Google Shape;532;p12"/>
                <p:cNvSpPr/>
                <p:nvPr/>
              </p:nvSpPr>
              <p:spPr>
                <a:xfrm>
                  <a:off x="2463801" y="3222625"/>
                  <a:ext cx="334963" cy="334963"/>
                </a:xfrm>
                <a:custGeom>
                  <a:rect b="b" l="l" r="r" t="t"/>
                  <a:pathLst>
                    <a:path extrusionOk="0" h="134" w="134">
                      <a:moveTo>
                        <a:pt x="0" y="67"/>
                      </a:moveTo>
                      <a:cubicBezTo>
                        <a:pt x="0" y="48"/>
                        <a:pt x="6" y="33"/>
                        <a:pt x="19" y="19"/>
                      </a:cubicBezTo>
                      <a:cubicBezTo>
                        <a:pt x="32" y="6"/>
                        <a:pt x="48" y="0"/>
                        <a:pt x="67" y="0"/>
                      </a:cubicBezTo>
                      <a:cubicBezTo>
                        <a:pt x="85" y="0"/>
                        <a:pt x="101" y="6"/>
                        <a:pt x="114" y="19"/>
                      </a:cubicBezTo>
                      <a:cubicBezTo>
                        <a:pt x="127" y="33"/>
                        <a:pt x="134" y="48"/>
                        <a:pt x="134" y="67"/>
                      </a:cubicBezTo>
                      <a:cubicBezTo>
                        <a:pt x="134" y="85"/>
                        <a:pt x="127" y="101"/>
                        <a:pt x="114" y="114"/>
                      </a:cubicBezTo>
                      <a:cubicBezTo>
                        <a:pt x="101" y="127"/>
                        <a:pt x="85" y="134"/>
                        <a:pt x="67" y="134"/>
                      </a:cubicBezTo>
                      <a:cubicBezTo>
                        <a:pt x="48" y="134"/>
                        <a:pt x="32" y="127"/>
                        <a:pt x="19" y="114"/>
                      </a:cubicBezTo>
                      <a:cubicBezTo>
                        <a:pt x="6" y="101"/>
                        <a:pt x="0" y="85"/>
                        <a:pt x="0" y="67"/>
                      </a:cubicBezTo>
                      <a:close/>
                    </a:path>
                  </a:pathLst>
                </a:cu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33" name="Google Shape;533;p12"/>
                <p:cNvSpPr/>
                <p:nvPr/>
              </p:nvSpPr>
              <p:spPr>
                <a:xfrm>
                  <a:off x="2387601" y="3357563"/>
                  <a:ext cx="271463" cy="55563"/>
                </a:xfrm>
                <a:prstGeom prst="rect">
                  <a:avLst/>
                </a:prstGeom>
                <a:solidFill>
                  <a:srgbClr val="16273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537" name="Shape 537"/>
        <p:cNvGrpSpPr/>
        <p:nvPr/>
      </p:nvGrpSpPr>
      <p:grpSpPr>
        <a:xfrm>
          <a:off x="0" y="0"/>
          <a:ext cx="0" cy="0"/>
          <a:chOff x="0" y="0"/>
          <a:chExt cx="0" cy="0"/>
        </a:xfrm>
      </p:grpSpPr>
      <p:sp>
        <p:nvSpPr>
          <p:cNvPr id="538" name="Google Shape;538;p13"/>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9" name="Google Shape;539;p13"/>
          <p:cNvGrpSpPr/>
          <p:nvPr/>
        </p:nvGrpSpPr>
        <p:grpSpPr>
          <a:xfrm>
            <a:off x="306853" y="-183197"/>
            <a:ext cx="1253614" cy="1477739"/>
            <a:chOff x="253785" y="-284684"/>
            <a:chExt cx="1253614" cy="1477739"/>
          </a:xfrm>
        </p:grpSpPr>
        <p:sp>
          <p:nvSpPr>
            <p:cNvPr id="540" name="Google Shape;540;p13"/>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541" name="Google Shape;541;p13"/>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542" name="Google Shape;542;p13"/>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543" name="Google Shape;543;p13"/>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00</a:t>
            </a:r>
            <a:endParaRPr b="1" i="0" sz="4400" u="none" cap="none" strike="noStrike">
              <a:solidFill>
                <a:schemeClr val="lt1"/>
              </a:solidFill>
              <a:latin typeface="Microsoft Yahei"/>
              <a:ea typeface="Microsoft Yahei"/>
              <a:cs typeface="Microsoft Yahei"/>
              <a:sym typeface="Microsoft Yahei"/>
            </a:endParaRPr>
          </a:p>
        </p:txBody>
      </p:sp>
      <p:sp>
        <p:nvSpPr>
          <p:cNvPr id="544" name="Google Shape;544;p13"/>
          <p:cNvSpPr/>
          <p:nvPr/>
        </p:nvSpPr>
        <p:spPr>
          <a:xfrm>
            <a:off x="1322877" y="336457"/>
            <a:ext cx="2770117" cy="6625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800"/>
              <a:buFont typeface="Arial"/>
              <a:buNone/>
            </a:pPr>
            <a:r>
              <a:rPr b="0" i="0" lang="en-US" sz="2800" u="none" cap="none" strike="noStrike">
                <a:solidFill>
                  <a:srgbClr val="3F3F3F"/>
                </a:solidFill>
                <a:latin typeface="Microsoft Yahei"/>
                <a:ea typeface="Microsoft Yahei"/>
                <a:cs typeface="Microsoft Yahei"/>
                <a:sym typeface="Microsoft Yahei"/>
              </a:rPr>
              <a:t>Key References</a:t>
            </a:r>
            <a:endParaRPr b="0" i="0" sz="2400" u="none" cap="none" strike="noStrike">
              <a:solidFill>
                <a:srgbClr val="3F3F3F"/>
              </a:solidFill>
              <a:latin typeface="Microsoft Yahei"/>
              <a:ea typeface="Microsoft Yahei"/>
              <a:cs typeface="Microsoft Yahei"/>
              <a:sym typeface="Microsoft Yahei"/>
            </a:endParaRPr>
          </a:p>
        </p:txBody>
      </p:sp>
      <p:sp>
        <p:nvSpPr>
          <p:cNvPr id="545" name="Google Shape;545;p13"/>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46" name="Google Shape;546;p13"/>
          <p:cNvGrpSpPr/>
          <p:nvPr/>
        </p:nvGrpSpPr>
        <p:grpSpPr>
          <a:xfrm>
            <a:off x="1276087" y="1607176"/>
            <a:ext cx="234000" cy="4440703"/>
            <a:chOff x="1276087" y="1607176"/>
            <a:chExt cx="234000" cy="4440703"/>
          </a:xfrm>
        </p:grpSpPr>
        <p:cxnSp>
          <p:nvCxnSpPr>
            <p:cNvPr id="547" name="Google Shape;547;p13"/>
            <p:cNvCxnSpPr/>
            <p:nvPr/>
          </p:nvCxnSpPr>
          <p:spPr>
            <a:xfrm>
              <a:off x="1393087" y="1647474"/>
              <a:ext cx="0" cy="4400405"/>
            </a:xfrm>
            <a:prstGeom prst="straightConnector1">
              <a:avLst/>
            </a:prstGeom>
            <a:noFill/>
            <a:ln cap="flat" cmpd="sng" w="19050">
              <a:solidFill>
                <a:srgbClr val="404040"/>
              </a:solidFill>
              <a:prstDash val="solid"/>
              <a:miter lim="800000"/>
              <a:headEnd len="sm" w="sm" type="none"/>
              <a:tailEnd len="sm" w="sm" type="none"/>
            </a:ln>
          </p:spPr>
        </p:cxnSp>
        <p:sp>
          <p:nvSpPr>
            <p:cNvPr id="548" name="Google Shape;548;p13"/>
            <p:cNvSpPr/>
            <p:nvPr/>
          </p:nvSpPr>
          <p:spPr>
            <a:xfrm>
              <a:off x="1276087" y="1607176"/>
              <a:ext cx="234000" cy="234000"/>
            </a:xfrm>
            <a:prstGeom prst="rect">
              <a:avLst/>
            </a:prstGeom>
            <a:solidFill>
              <a:srgbClr val="404040"/>
            </a:solidFill>
            <a:ln cap="flat" cmpd="sng" w="127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9" name="Google Shape;549;p13"/>
            <p:cNvSpPr/>
            <p:nvPr/>
          </p:nvSpPr>
          <p:spPr>
            <a:xfrm>
              <a:off x="1276087" y="2658852"/>
              <a:ext cx="234000" cy="234000"/>
            </a:xfrm>
            <a:prstGeom prst="rect">
              <a:avLst/>
            </a:prstGeom>
            <a:solidFill>
              <a:srgbClr val="404040"/>
            </a:solidFill>
            <a:ln cap="flat" cmpd="sng" w="127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p13"/>
            <p:cNvSpPr/>
            <p:nvPr/>
          </p:nvSpPr>
          <p:spPr>
            <a:xfrm>
              <a:off x="1276087" y="3710528"/>
              <a:ext cx="234000" cy="234000"/>
            </a:xfrm>
            <a:prstGeom prst="rect">
              <a:avLst/>
            </a:prstGeom>
            <a:solidFill>
              <a:srgbClr val="404040"/>
            </a:solidFill>
            <a:ln cap="flat" cmpd="sng" w="127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p13"/>
            <p:cNvSpPr/>
            <p:nvPr/>
          </p:nvSpPr>
          <p:spPr>
            <a:xfrm>
              <a:off x="1276087" y="4762204"/>
              <a:ext cx="234000" cy="234000"/>
            </a:xfrm>
            <a:prstGeom prst="rect">
              <a:avLst/>
            </a:prstGeom>
            <a:solidFill>
              <a:srgbClr val="404040"/>
            </a:solidFill>
            <a:ln cap="flat" cmpd="sng" w="127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2" name="Google Shape;552;p13"/>
            <p:cNvSpPr/>
            <p:nvPr/>
          </p:nvSpPr>
          <p:spPr>
            <a:xfrm>
              <a:off x="1276087" y="5813879"/>
              <a:ext cx="234000" cy="234000"/>
            </a:xfrm>
            <a:prstGeom prst="rect">
              <a:avLst/>
            </a:prstGeom>
            <a:solidFill>
              <a:srgbClr val="404040"/>
            </a:solidFill>
            <a:ln cap="flat" cmpd="sng" w="127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53" name="Google Shape;553;p13"/>
          <p:cNvSpPr txBox="1"/>
          <p:nvPr/>
        </p:nvSpPr>
        <p:spPr>
          <a:xfrm>
            <a:off x="1560467" y="1426912"/>
            <a:ext cx="104400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Carter, B. and Zhao, K. (2021). The epigenetic basis of cellular heterogeneity. Nature Reviews Genetics, [online] 22(4), pp.235–250. doi:10.1038/s41576-020-00300-0.</a:t>
            </a:r>
            <a:endParaRPr b="0" i="0" sz="1100" u="none" cap="none" strike="noStrike">
              <a:solidFill>
                <a:srgbClr val="000000"/>
              </a:solidFill>
              <a:latin typeface="Arial"/>
              <a:ea typeface="Arial"/>
              <a:cs typeface="Arial"/>
              <a:sym typeface="Arial"/>
            </a:endParaRPr>
          </a:p>
        </p:txBody>
      </p:sp>
      <p:sp>
        <p:nvSpPr>
          <p:cNvPr id="554" name="Google Shape;554;p13"/>
          <p:cNvSpPr txBox="1"/>
          <p:nvPr/>
        </p:nvSpPr>
        <p:spPr>
          <a:xfrm>
            <a:off x="1560468" y="4417554"/>
            <a:ext cx="10440000" cy="92329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Kr, B., Be, D., Tj, S., Tj, H., B, C., J, A., Ad, S. and E, H. (2020). ATAC-Me Captures Prolonged DNA Methylation of Dynamic Chromatin Accessibility Loci during Cell Fate Transitions. Molecular cell, [online] 77(6). doi:10.1016/j.molcel.2020.01.004.</a:t>
            </a:r>
            <a:endParaRPr b="0" i="0" sz="1600" u="none" cap="none" strike="noStrike">
              <a:solidFill>
                <a:srgbClr val="000000"/>
              </a:solidFill>
              <a:latin typeface="Arial"/>
              <a:ea typeface="Arial"/>
              <a:cs typeface="Arial"/>
              <a:sym typeface="Arial"/>
            </a:endParaRPr>
          </a:p>
        </p:txBody>
      </p:sp>
      <p:sp>
        <p:nvSpPr>
          <p:cNvPr id="555" name="Google Shape;555;p13"/>
          <p:cNvSpPr txBox="1"/>
          <p:nvPr/>
        </p:nvSpPr>
        <p:spPr>
          <a:xfrm>
            <a:off x="1560468" y="5368230"/>
            <a:ext cx="1044000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Saeed, S., Quintin, J., Kerstens, H.H.D., Rao, N.A., Aghajanirefah, A., Matarese, F., Cheng, S.-C. ., Ratter, J., Berentsen, K., van der Ent, M.A., Sharifi, N., Janssen-Megens, E.M., Ter Huurne, M., Mandoli, A., van Schaik, T., Ng, A., Burden, F., Downes, K., Frontini, M. and Kumar, V. (2014). Epigenetic programming of monocyte-to-macrophage differentiation and trained innate immunity. Science, [online] 345(6204), pp.1251086–1251086. doi:10.1126/science.1251086.</a:t>
            </a:r>
            <a:endParaRPr/>
          </a:p>
        </p:txBody>
      </p:sp>
      <p:sp>
        <p:nvSpPr>
          <p:cNvPr id="556" name="Google Shape;556;p13"/>
          <p:cNvSpPr txBox="1"/>
          <p:nvPr/>
        </p:nvSpPr>
        <p:spPr>
          <a:xfrm>
            <a:off x="1560468" y="3423154"/>
            <a:ext cx="10440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Dekkers, K.F., Neele, A.E., Jukema, J.W., Heijmans, B.T. and de Winther, M.P.J. (2019). Human monocyte-to-macrophage differentiation involves highly localized gain and loss of DNA methylation at transcription factor binding sites. Epigenetics &amp; Chromatin, 12(1). doi:10.1186/s13072-019-0279-4.</a:t>
            </a:r>
            <a:endParaRPr/>
          </a:p>
        </p:txBody>
      </p:sp>
      <p:sp>
        <p:nvSpPr>
          <p:cNvPr id="557" name="Google Shape;557;p13"/>
          <p:cNvSpPr txBox="1"/>
          <p:nvPr/>
        </p:nvSpPr>
        <p:spPr>
          <a:xfrm>
            <a:off x="1560468" y="2507752"/>
            <a:ext cx="104400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Chawla, A. (2010). Control of Macrophage Activation and Function by PPARs. Circulation Research, [online] 106(10), pp.1559–1569. doi:10.1161/circresaha.110.216523.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47" name="Shape 47"/>
        <p:cNvGrpSpPr/>
        <p:nvPr/>
      </p:nvGrpSpPr>
      <p:grpSpPr>
        <a:xfrm>
          <a:off x="0" y="0"/>
          <a:ext cx="0" cy="0"/>
          <a:chOff x="0" y="0"/>
          <a:chExt cx="0" cy="0"/>
        </a:xfrm>
      </p:grpSpPr>
      <p:sp>
        <p:nvSpPr>
          <p:cNvPr id="48" name="Google Shape;48;p14"/>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9" name="Google Shape;49;p14"/>
          <p:cNvGrpSpPr/>
          <p:nvPr/>
        </p:nvGrpSpPr>
        <p:grpSpPr>
          <a:xfrm>
            <a:off x="306853" y="-183197"/>
            <a:ext cx="1253614" cy="1477739"/>
            <a:chOff x="253785" y="-284684"/>
            <a:chExt cx="1253614" cy="1477739"/>
          </a:xfrm>
        </p:grpSpPr>
        <p:sp>
          <p:nvSpPr>
            <p:cNvPr id="50" name="Google Shape;50;p14"/>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51" name="Google Shape;51;p14"/>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52" name="Google Shape;52;p14"/>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53" name="Google Shape;53;p14"/>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01</a:t>
            </a:r>
            <a:endParaRPr b="1" i="0" sz="4400" u="none" cap="none" strike="noStrike">
              <a:solidFill>
                <a:schemeClr val="lt1"/>
              </a:solidFill>
              <a:latin typeface="Microsoft Yahei"/>
              <a:ea typeface="Microsoft Yahei"/>
              <a:cs typeface="Microsoft Yahei"/>
              <a:sym typeface="Microsoft Yahei"/>
            </a:endParaRPr>
          </a:p>
        </p:txBody>
      </p:sp>
      <p:sp>
        <p:nvSpPr>
          <p:cNvPr id="54" name="Google Shape;54;p14"/>
          <p:cNvSpPr txBox="1"/>
          <p:nvPr/>
        </p:nvSpPr>
        <p:spPr>
          <a:xfrm>
            <a:off x="1262838" y="483068"/>
            <a:ext cx="8142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Differentiation of cells</a:t>
            </a:r>
            <a:endParaRPr b="0" i="0" sz="2000" u="none" cap="none" strike="noStrike">
              <a:solidFill>
                <a:srgbClr val="3F3F3F"/>
              </a:solidFill>
              <a:latin typeface="Microsoft Yahei"/>
              <a:ea typeface="Microsoft Yahei"/>
              <a:cs typeface="Microsoft Yahei"/>
              <a:sym typeface="Microsoft Yahei"/>
            </a:endParaRPr>
          </a:p>
        </p:txBody>
      </p:sp>
      <p:sp>
        <p:nvSpPr>
          <p:cNvPr id="55" name="Google Shape;55;p14"/>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56" name="Google Shape;56;p14"/>
          <p:cNvPicPr preferRelativeResize="0"/>
          <p:nvPr/>
        </p:nvPicPr>
        <p:blipFill rotWithShape="1">
          <a:blip r:embed="rId3">
            <a:alphaModFix/>
          </a:blip>
          <a:srcRect b="0" l="39902" r="35201" t="55766"/>
          <a:stretch/>
        </p:blipFill>
        <p:spPr>
          <a:xfrm>
            <a:off x="3308557" y="931348"/>
            <a:ext cx="4743775" cy="5580798"/>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60" name="Shape 60"/>
        <p:cNvGrpSpPr/>
        <p:nvPr/>
      </p:nvGrpSpPr>
      <p:grpSpPr>
        <a:xfrm>
          <a:off x="0" y="0"/>
          <a:ext cx="0" cy="0"/>
          <a:chOff x="0" y="0"/>
          <a:chExt cx="0" cy="0"/>
        </a:xfrm>
      </p:grpSpPr>
      <p:sp>
        <p:nvSpPr>
          <p:cNvPr id="61" name="Google Shape;61;p15"/>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2" name="Google Shape;62;p15"/>
          <p:cNvGrpSpPr/>
          <p:nvPr/>
        </p:nvGrpSpPr>
        <p:grpSpPr>
          <a:xfrm>
            <a:off x="306853" y="-183197"/>
            <a:ext cx="1253614" cy="1477739"/>
            <a:chOff x="253785" y="-284684"/>
            <a:chExt cx="1253614" cy="1477739"/>
          </a:xfrm>
        </p:grpSpPr>
        <p:sp>
          <p:nvSpPr>
            <p:cNvPr id="63" name="Google Shape;63;p15"/>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64" name="Google Shape;64;p15"/>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65" name="Google Shape;65;p15"/>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66" name="Google Shape;66;p15"/>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01</a:t>
            </a:r>
            <a:endParaRPr b="1" i="0" sz="4400" u="none" cap="none" strike="noStrike">
              <a:solidFill>
                <a:schemeClr val="lt1"/>
              </a:solidFill>
              <a:latin typeface="Microsoft Yahei"/>
              <a:ea typeface="Microsoft Yahei"/>
              <a:cs typeface="Microsoft Yahei"/>
              <a:sym typeface="Microsoft Yahei"/>
            </a:endParaRPr>
          </a:p>
        </p:txBody>
      </p:sp>
      <p:sp>
        <p:nvSpPr>
          <p:cNvPr id="67" name="Google Shape;67;p15"/>
          <p:cNvSpPr txBox="1"/>
          <p:nvPr/>
        </p:nvSpPr>
        <p:spPr>
          <a:xfrm>
            <a:off x="1262838" y="483068"/>
            <a:ext cx="8142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Monocyte-to-macrophage differentiation</a:t>
            </a:r>
            <a:endParaRPr b="0" i="0" sz="2000" u="none" cap="none" strike="noStrike">
              <a:solidFill>
                <a:srgbClr val="3F3F3F"/>
              </a:solidFill>
              <a:latin typeface="Microsoft Yahei"/>
              <a:ea typeface="Microsoft Yahei"/>
              <a:cs typeface="Microsoft Yahei"/>
              <a:sym typeface="Microsoft Yahei"/>
            </a:endParaRPr>
          </a:p>
        </p:txBody>
      </p:sp>
      <p:sp>
        <p:nvSpPr>
          <p:cNvPr id="68" name="Google Shape;68;p15"/>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screenshot of a video game&#10;&#10;Description automatically generated with medium confidence" id="69" name="Google Shape;69;p15"/>
          <p:cNvPicPr preferRelativeResize="0"/>
          <p:nvPr/>
        </p:nvPicPr>
        <p:blipFill rotWithShape="1">
          <a:blip r:embed="rId3">
            <a:alphaModFix/>
          </a:blip>
          <a:srcRect b="0" l="0" r="0" t="0"/>
          <a:stretch/>
        </p:blipFill>
        <p:spPr>
          <a:xfrm>
            <a:off x="1867193" y="1021069"/>
            <a:ext cx="8963638" cy="5609277"/>
          </a:xfrm>
          <a:prstGeom prst="rect">
            <a:avLst/>
          </a:prstGeom>
          <a:noFill/>
          <a:ln>
            <a:noFill/>
          </a:ln>
        </p:spPr>
      </p:pic>
      <p:sp>
        <p:nvSpPr>
          <p:cNvPr id="70" name="Google Shape;70;p15"/>
          <p:cNvSpPr txBox="1"/>
          <p:nvPr/>
        </p:nvSpPr>
        <p:spPr>
          <a:xfrm>
            <a:off x="10830831" y="6460371"/>
            <a:ext cx="14607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(Chawla, 2010)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74" name="Shape 74"/>
        <p:cNvGrpSpPr/>
        <p:nvPr/>
      </p:nvGrpSpPr>
      <p:grpSpPr>
        <a:xfrm>
          <a:off x="0" y="0"/>
          <a:ext cx="0" cy="0"/>
          <a:chOff x="0" y="0"/>
          <a:chExt cx="0" cy="0"/>
        </a:xfrm>
      </p:grpSpPr>
      <p:sp>
        <p:nvSpPr>
          <p:cNvPr id="75" name="Google Shape;75;p2"/>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6" name="Google Shape;76;p2"/>
          <p:cNvGrpSpPr/>
          <p:nvPr/>
        </p:nvGrpSpPr>
        <p:grpSpPr>
          <a:xfrm>
            <a:off x="306853" y="-183197"/>
            <a:ext cx="1253614" cy="1477739"/>
            <a:chOff x="253785" y="-284684"/>
            <a:chExt cx="1253614" cy="1477739"/>
          </a:xfrm>
        </p:grpSpPr>
        <p:sp>
          <p:nvSpPr>
            <p:cNvPr id="77" name="Google Shape;77;p2"/>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78" name="Google Shape;78;p2"/>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79" name="Google Shape;79;p2"/>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80" name="Google Shape;80;p2"/>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01</a:t>
            </a:r>
            <a:endParaRPr b="1" i="0" sz="4400" u="none" cap="none" strike="noStrike">
              <a:solidFill>
                <a:schemeClr val="lt1"/>
              </a:solidFill>
              <a:latin typeface="Microsoft Yahei"/>
              <a:ea typeface="Microsoft Yahei"/>
              <a:cs typeface="Microsoft Yahei"/>
              <a:sym typeface="Microsoft Yahei"/>
            </a:endParaRPr>
          </a:p>
        </p:txBody>
      </p:sp>
      <p:sp>
        <p:nvSpPr>
          <p:cNvPr id="81" name="Google Shape;81;p2"/>
          <p:cNvSpPr txBox="1"/>
          <p:nvPr/>
        </p:nvSpPr>
        <p:spPr>
          <a:xfrm>
            <a:off x="1322877" y="503906"/>
            <a:ext cx="5983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Monocyte-to-macrophage differentiation</a:t>
            </a:r>
            <a:endParaRPr b="0" i="0" sz="2000" u="none" cap="none" strike="noStrike">
              <a:solidFill>
                <a:srgbClr val="3F3F3F"/>
              </a:solidFill>
              <a:latin typeface="Microsoft Yahei"/>
              <a:ea typeface="Microsoft Yahei"/>
              <a:cs typeface="Microsoft Yahei"/>
              <a:sym typeface="Microsoft Yahei"/>
            </a:endParaRPr>
          </a:p>
        </p:txBody>
      </p:sp>
      <p:sp>
        <p:nvSpPr>
          <p:cNvPr id="82" name="Google Shape;82;p2"/>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3" name="Google Shape;83;p2"/>
          <p:cNvPicPr preferRelativeResize="0"/>
          <p:nvPr/>
        </p:nvPicPr>
        <p:blipFill rotWithShape="1">
          <a:blip r:embed="rId3">
            <a:alphaModFix/>
          </a:blip>
          <a:srcRect b="0" l="0" r="0" t="0"/>
          <a:stretch/>
        </p:blipFill>
        <p:spPr>
          <a:xfrm>
            <a:off x="604474" y="1017064"/>
            <a:ext cx="11097677" cy="5665374"/>
          </a:xfrm>
          <a:prstGeom prst="rect">
            <a:avLst/>
          </a:prstGeom>
          <a:noFill/>
          <a:ln>
            <a:noFill/>
          </a:ln>
        </p:spPr>
      </p:pic>
      <p:sp>
        <p:nvSpPr>
          <p:cNvPr id="84" name="Google Shape;84;p2"/>
          <p:cNvSpPr txBox="1"/>
          <p:nvPr/>
        </p:nvSpPr>
        <p:spPr>
          <a:xfrm>
            <a:off x="7812952" y="673325"/>
            <a:ext cx="42519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Epigenetic reprogramming impacting regulatory elements (enhancer and promoter)</a:t>
            </a:r>
            <a:endParaRPr b="0" i="0" sz="2000" u="none" cap="none" strike="noStrike">
              <a:solidFill>
                <a:srgbClr val="000000"/>
              </a:solidFill>
              <a:latin typeface="Arial"/>
              <a:ea typeface="Arial"/>
              <a:cs typeface="Arial"/>
              <a:sym typeface="Arial"/>
            </a:endParaRPr>
          </a:p>
        </p:txBody>
      </p:sp>
      <p:sp>
        <p:nvSpPr>
          <p:cNvPr id="85" name="Google Shape;85;p2"/>
          <p:cNvSpPr txBox="1"/>
          <p:nvPr/>
        </p:nvSpPr>
        <p:spPr>
          <a:xfrm>
            <a:off x="6301548" y="4872550"/>
            <a:ext cx="2486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Phorbol myristate acetate (PMA)</a:t>
            </a:r>
            <a:endParaRPr b="0" i="0" sz="1800" u="none" cap="none" strike="noStrike">
              <a:solidFill>
                <a:srgbClr val="000000"/>
              </a:solidFill>
              <a:latin typeface="Arial"/>
              <a:ea typeface="Arial"/>
              <a:cs typeface="Arial"/>
              <a:sym typeface="Arial"/>
            </a:endParaRPr>
          </a:p>
        </p:txBody>
      </p:sp>
      <p:pic>
        <p:nvPicPr>
          <p:cNvPr descr="A picture containing text&#10;&#10;Description automatically generated" id="86" name="Google Shape;86;p2"/>
          <p:cNvPicPr preferRelativeResize="0"/>
          <p:nvPr/>
        </p:nvPicPr>
        <p:blipFill rotWithShape="1">
          <a:blip r:embed="rId4">
            <a:alphaModFix/>
          </a:blip>
          <a:srcRect b="0" l="34921" r="0" t="0"/>
          <a:stretch/>
        </p:blipFill>
        <p:spPr>
          <a:xfrm>
            <a:off x="8279451" y="4491650"/>
            <a:ext cx="2417275" cy="2039575"/>
          </a:xfrm>
          <a:prstGeom prst="rect">
            <a:avLst/>
          </a:prstGeom>
          <a:noFill/>
          <a:ln>
            <a:noFill/>
          </a:ln>
        </p:spPr>
      </p:pic>
      <p:sp>
        <p:nvSpPr>
          <p:cNvPr id="87" name="Google Shape;87;p2"/>
          <p:cNvSpPr txBox="1"/>
          <p:nvPr/>
        </p:nvSpPr>
        <p:spPr>
          <a:xfrm>
            <a:off x="4335375" y="1689125"/>
            <a:ext cx="170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GM-CSF /</a:t>
            </a:r>
            <a:endParaRPr/>
          </a:p>
          <a:p>
            <a:pPr indent="0" lvl="0" marL="0" rtl="0" algn="ctr">
              <a:spcBef>
                <a:spcPts val="0"/>
              </a:spcBef>
              <a:spcAft>
                <a:spcPts val="0"/>
              </a:spcAft>
              <a:buNone/>
            </a:pPr>
            <a:r>
              <a:rPr lang="en-US"/>
              <a:t>M-CSF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91" name="Shape 91"/>
        <p:cNvGrpSpPr/>
        <p:nvPr/>
      </p:nvGrpSpPr>
      <p:grpSpPr>
        <a:xfrm>
          <a:off x="0" y="0"/>
          <a:ext cx="0" cy="0"/>
          <a:chOff x="0" y="0"/>
          <a:chExt cx="0" cy="0"/>
        </a:xfrm>
      </p:grpSpPr>
      <p:sp>
        <p:nvSpPr>
          <p:cNvPr id="92" name="Google Shape;92;p4"/>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 name="Google Shape;93;p4"/>
          <p:cNvGrpSpPr/>
          <p:nvPr/>
        </p:nvGrpSpPr>
        <p:grpSpPr>
          <a:xfrm>
            <a:off x="306853" y="-183197"/>
            <a:ext cx="1253614" cy="1477739"/>
            <a:chOff x="253785" y="-284684"/>
            <a:chExt cx="1253614" cy="1477739"/>
          </a:xfrm>
        </p:grpSpPr>
        <p:sp>
          <p:nvSpPr>
            <p:cNvPr id="94" name="Google Shape;94;p4"/>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95" name="Google Shape;95;p4"/>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96" name="Google Shape;96;p4"/>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97" name="Google Shape;97;p4"/>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01</a:t>
            </a:r>
            <a:endParaRPr b="1" i="0" sz="4400" u="none" cap="none" strike="noStrike">
              <a:solidFill>
                <a:schemeClr val="lt1"/>
              </a:solidFill>
              <a:latin typeface="Microsoft Yahei"/>
              <a:ea typeface="Microsoft Yahei"/>
              <a:cs typeface="Microsoft Yahei"/>
              <a:sym typeface="Microsoft Yahei"/>
            </a:endParaRPr>
          </a:p>
        </p:txBody>
      </p:sp>
      <p:sp>
        <p:nvSpPr>
          <p:cNvPr id="98" name="Google Shape;98;p4"/>
          <p:cNvSpPr txBox="1"/>
          <p:nvPr/>
        </p:nvSpPr>
        <p:spPr>
          <a:xfrm>
            <a:off x="1322877" y="510357"/>
            <a:ext cx="8142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Regulation of enhancer activities during monocyte differentiation</a:t>
            </a:r>
            <a:endParaRPr b="0" i="0" sz="2000" u="none" cap="none" strike="noStrike">
              <a:solidFill>
                <a:srgbClr val="3F3F3F"/>
              </a:solidFill>
              <a:latin typeface="Microsoft Yahei"/>
              <a:ea typeface="Microsoft Yahei"/>
              <a:cs typeface="Microsoft Yahei"/>
              <a:sym typeface="Microsoft Yahei"/>
            </a:endParaRPr>
          </a:p>
        </p:txBody>
      </p:sp>
      <p:sp>
        <p:nvSpPr>
          <p:cNvPr id="99" name="Google Shape;99;p4"/>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100" name="Google Shape;100;p4"/>
          <p:cNvPicPr preferRelativeResize="0"/>
          <p:nvPr/>
        </p:nvPicPr>
        <p:blipFill rotWithShape="1">
          <a:blip r:embed="rId3">
            <a:alphaModFix/>
          </a:blip>
          <a:srcRect b="-513" l="0" r="278" t="1"/>
          <a:stretch/>
        </p:blipFill>
        <p:spPr>
          <a:xfrm>
            <a:off x="1640678" y="1301951"/>
            <a:ext cx="8915733" cy="5282514"/>
          </a:xfrm>
          <a:prstGeom prst="rect">
            <a:avLst/>
          </a:prstGeom>
          <a:noFill/>
          <a:ln>
            <a:noFill/>
          </a:ln>
        </p:spPr>
      </p:pic>
      <p:sp>
        <p:nvSpPr>
          <p:cNvPr id="101" name="Google Shape;101;p4"/>
          <p:cNvSpPr/>
          <p:nvPr/>
        </p:nvSpPr>
        <p:spPr>
          <a:xfrm>
            <a:off x="3748868" y="4038755"/>
            <a:ext cx="2074416" cy="2545710"/>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Calibri"/>
              <a:ea typeface="Calibri"/>
              <a:cs typeface="Calibri"/>
              <a:sym typeface="Calibri"/>
            </a:endParaRPr>
          </a:p>
        </p:txBody>
      </p:sp>
      <p:sp>
        <p:nvSpPr>
          <p:cNvPr id="102" name="Google Shape;102;p4"/>
          <p:cNvSpPr txBox="1"/>
          <p:nvPr/>
        </p:nvSpPr>
        <p:spPr>
          <a:xfrm>
            <a:off x="3432256" y="3713653"/>
            <a:ext cx="29906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Enhancer-promoter crosstalk</a:t>
            </a:r>
            <a:endParaRPr b="0" i="0" sz="1800" u="none" cap="none" strike="noStrike">
              <a:solidFill>
                <a:schemeClr val="dk1"/>
              </a:solidFill>
              <a:latin typeface="Calibri"/>
              <a:ea typeface="Calibri"/>
              <a:cs typeface="Calibri"/>
              <a:sym typeface="Calibri"/>
            </a:endParaRPr>
          </a:p>
        </p:txBody>
      </p:sp>
      <p:sp>
        <p:nvSpPr>
          <p:cNvPr id="103" name="Google Shape;103;p4"/>
          <p:cNvSpPr txBox="1"/>
          <p:nvPr/>
        </p:nvSpPr>
        <p:spPr>
          <a:xfrm>
            <a:off x="9562383" y="6430576"/>
            <a:ext cx="27752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(Carter, B. and Zhao, K., 2021)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107" name="Shape 107"/>
        <p:cNvGrpSpPr/>
        <p:nvPr/>
      </p:nvGrpSpPr>
      <p:grpSpPr>
        <a:xfrm>
          <a:off x="0" y="0"/>
          <a:ext cx="0" cy="0"/>
          <a:chOff x="0" y="0"/>
          <a:chExt cx="0" cy="0"/>
        </a:xfrm>
      </p:grpSpPr>
      <p:sp>
        <p:nvSpPr>
          <p:cNvPr id="108" name="Google Shape;108;p5"/>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9" name="Google Shape;109;p5"/>
          <p:cNvGrpSpPr/>
          <p:nvPr/>
        </p:nvGrpSpPr>
        <p:grpSpPr>
          <a:xfrm>
            <a:off x="306853" y="-183197"/>
            <a:ext cx="1253614" cy="1477739"/>
            <a:chOff x="253785" y="-284684"/>
            <a:chExt cx="1253614" cy="1477739"/>
          </a:xfrm>
        </p:grpSpPr>
        <p:sp>
          <p:nvSpPr>
            <p:cNvPr id="110" name="Google Shape;110;p5"/>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11" name="Google Shape;111;p5"/>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12" name="Google Shape;112;p5"/>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113" name="Google Shape;113;p5"/>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02</a:t>
            </a:r>
            <a:endParaRPr b="1" i="0" sz="4400" u="none" cap="none" strike="noStrike">
              <a:solidFill>
                <a:schemeClr val="lt1"/>
              </a:solidFill>
              <a:latin typeface="Microsoft Yahei"/>
              <a:ea typeface="Microsoft Yahei"/>
              <a:cs typeface="Microsoft Yahei"/>
              <a:sym typeface="Microsoft Yahei"/>
            </a:endParaRPr>
          </a:p>
        </p:txBody>
      </p:sp>
      <p:sp>
        <p:nvSpPr>
          <p:cNvPr id="114" name="Google Shape;114;p5"/>
          <p:cNvSpPr/>
          <p:nvPr/>
        </p:nvSpPr>
        <p:spPr>
          <a:xfrm>
            <a:off x="1262853" y="438275"/>
            <a:ext cx="2919300" cy="459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Aim and Objectives</a:t>
            </a:r>
            <a:endParaRPr b="0" i="0" sz="2000" u="none" cap="none" strike="noStrike">
              <a:solidFill>
                <a:srgbClr val="3F3F3F"/>
              </a:solidFill>
              <a:latin typeface="Microsoft Yahei"/>
              <a:ea typeface="Microsoft Yahei"/>
              <a:cs typeface="Microsoft Yahei"/>
              <a:sym typeface="Microsoft Yahei"/>
            </a:endParaRPr>
          </a:p>
        </p:txBody>
      </p:sp>
      <p:sp>
        <p:nvSpPr>
          <p:cNvPr id="115" name="Google Shape;115;p5"/>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5"/>
          <p:cNvSpPr/>
          <p:nvPr/>
        </p:nvSpPr>
        <p:spPr>
          <a:xfrm flipH="1">
            <a:off x="4595387" y="2022822"/>
            <a:ext cx="3535680" cy="3535680"/>
          </a:xfrm>
          <a:prstGeom prst="blockArc">
            <a:avLst>
              <a:gd fmla="val 5384245" name="adj1"/>
              <a:gd fmla="val 16203021" name="adj2"/>
              <a:gd fmla="val 6157" name="adj3"/>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alibri"/>
              <a:ea typeface="Calibri"/>
              <a:cs typeface="Calibri"/>
              <a:sym typeface="Calibri"/>
            </a:endParaRPr>
          </a:p>
        </p:txBody>
      </p:sp>
      <p:sp>
        <p:nvSpPr>
          <p:cNvPr id="117" name="Google Shape;117;p5"/>
          <p:cNvSpPr/>
          <p:nvPr/>
        </p:nvSpPr>
        <p:spPr>
          <a:xfrm>
            <a:off x="6059710" y="1818774"/>
            <a:ext cx="585787" cy="5857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F3F3F"/>
              </a:solidFill>
              <a:latin typeface="Arial"/>
              <a:ea typeface="Arial"/>
              <a:cs typeface="Arial"/>
              <a:sym typeface="Arial"/>
            </a:endParaRPr>
          </a:p>
        </p:txBody>
      </p:sp>
      <p:sp>
        <p:nvSpPr>
          <p:cNvPr id="118" name="Google Shape;118;p5"/>
          <p:cNvSpPr/>
          <p:nvPr/>
        </p:nvSpPr>
        <p:spPr>
          <a:xfrm>
            <a:off x="6059710" y="5104538"/>
            <a:ext cx="585787" cy="5857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F3F3F"/>
              </a:solidFill>
              <a:latin typeface="Arial"/>
              <a:ea typeface="Arial"/>
              <a:cs typeface="Arial"/>
              <a:sym typeface="Arial"/>
            </a:endParaRPr>
          </a:p>
        </p:txBody>
      </p:sp>
      <p:sp>
        <p:nvSpPr>
          <p:cNvPr id="119" name="Google Shape;119;p5"/>
          <p:cNvSpPr/>
          <p:nvPr/>
        </p:nvSpPr>
        <p:spPr>
          <a:xfrm>
            <a:off x="7712627" y="3463826"/>
            <a:ext cx="585787" cy="5857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F3F3F"/>
              </a:solidFill>
              <a:latin typeface="Calibri"/>
              <a:ea typeface="Calibri"/>
              <a:cs typeface="Calibri"/>
              <a:sym typeface="Calibri"/>
            </a:endParaRPr>
          </a:p>
        </p:txBody>
      </p:sp>
      <p:grpSp>
        <p:nvGrpSpPr>
          <p:cNvPr id="120" name="Google Shape;120;p5"/>
          <p:cNvGrpSpPr/>
          <p:nvPr/>
        </p:nvGrpSpPr>
        <p:grpSpPr>
          <a:xfrm>
            <a:off x="400050" y="3116447"/>
            <a:ext cx="6592829" cy="1280546"/>
            <a:chOff x="0" y="3077587"/>
            <a:chExt cx="6592829" cy="1280546"/>
          </a:xfrm>
        </p:grpSpPr>
        <p:sp>
          <p:nvSpPr>
            <p:cNvPr id="121" name="Google Shape;121;p5"/>
            <p:cNvSpPr/>
            <p:nvPr/>
          </p:nvSpPr>
          <p:spPr>
            <a:xfrm>
              <a:off x="0" y="3077587"/>
              <a:ext cx="5963177" cy="1280546"/>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alibri"/>
                <a:ea typeface="Calibri"/>
                <a:cs typeface="Calibri"/>
                <a:sym typeface="Calibri"/>
              </a:endParaRPr>
            </a:p>
          </p:txBody>
        </p:sp>
        <p:sp>
          <p:nvSpPr>
            <p:cNvPr id="122" name="Google Shape;122;p5"/>
            <p:cNvSpPr/>
            <p:nvPr/>
          </p:nvSpPr>
          <p:spPr>
            <a:xfrm>
              <a:off x="5312279" y="3077587"/>
              <a:ext cx="1280550" cy="1280546"/>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3F3F3F"/>
                </a:solidFill>
                <a:latin typeface="Arial"/>
                <a:ea typeface="Arial"/>
                <a:cs typeface="Arial"/>
                <a:sym typeface="Arial"/>
              </a:endParaRPr>
            </a:p>
          </p:txBody>
        </p:sp>
        <p:sp>
          <p:nvSpPr>
            <p:cNvPr id="123" name="Google Shape;123;p5"/>
            <p:cNvSpPr txBox="1"/>
            <p:nvPr/>
          </p:nvSpPr>
          <p:spPr>
            <a:xfrm>
              <a:off x="293817" y="3311655"/>
              <a:ext cx="6224517" cy="81240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400"/>
                <a:buFont typeface="Arial"/>
                <a:buNone/>
              </a:pPr>
              <a:r>
                <a:rPr b="1" i="0" lang="en-US" sz="2400" u="none" cap="none" strike="noStrike">
                  <a:solidFill>
                    <a:schemeClr val="lt1"/>
                  </a:solidFill>
                  <a:latin typeface="Times New Roman"/>
                  <a:ea typeface="Times New Roman"/>
                  <a:cs typeface="Times New Roman"/>
                  <a:sym typeface="Times New Roman"/>
                </a:rPr>
                <a:t>Investigate the role of enhancer during early monocyte-to-macrophage differentiation</a:t>
              </a:r>
              <a:endParaRPr b="0" i="0" sz="1400" u="none" cap="none" strike="noStrike">
                <a:solidFill>
                  <a:srgbClr val="000000"/>
                </a:solidFill>
                <a:latin typeface="Arial"/>
                <a:ea typeface="Arial"/>
                <a:cs typeface="Arial"/>
                <a:sym typeface="Arial"/>
              </a:endParaRPr>
            </a:p>
          </p:txBody>
        </p:sp>
      </p:grpSp>
      <p:sp>
        <p:nvSpPr>
          <p:cNvPr id="124" name="Google Shape;124;p5"/>
          <p:cNvSpPr txBox="1"/>
          <p:nvPr/>
        </p:nvSpPr>
        <p:spPr>
          <a:xfrm>
            <a:off x="6055808" y="1900539"/>
            <a:ext cx="57956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01</a:t>
            </a:r>
            <a:endParaRPr b="0" i="0" sz="1800" u="none" cap="none" strike="noStrike">
              <a:solidFill>
                <a:srgbClr val="3F3F3F"/>
              </a:solidFill>
              <a:latin typeface="Calibri"/>
              <a:ea typeface="Calibri"/>
              <a:cs typeface="Calibri"/>
              <a:sym typeface="Calibri"/>
            </a:endParaRPr>
          </a:p>
        </p:txBody>
      </p:sp>
      <p:sp>
        <p:nvSpPr>
          <p:cNvPr id="125" name="Google Shape;125;p5"/>
          <p:cNvSpPr txBox="1"/>
          <p:nvPr/>
        </p:nvSpPr>
        <p:spPr>
          <a:xfrm>
            <a:off x="6076793" y="5198624"/>
            <a:ext cx="57956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03</a:t>
            </a:r>
            <a:endParaRPr b="0" i="0" sz="1800" u="none" cap="none" strike="noStrike">
              <a:solidFill>
                <a:srgbClr val="3F3F3F"/>
              </a:solidFill>
              <a:latin typeface="Calibri"/>
              <a:ea typeface="Calibri"/>
              <a:cs typeface="Calibri"/>
              <a:sym typeface="Calibri"/>
            </a:endParaRPr>
          </a:p>
        </p:txBody>
      </p:sp>
      <p:sp>
        <p:nvSpPr>
          <p:cNvPr id="126" name="Google Shape;126;p5"/>
          <p:cNvSpPr txBox="1"/>
          <p:nvPr/>
        </p:nvSpPr>
        <p:spPr>
          <a:xfrm>
            <a:off x="7712627" y="3551617"/>
            <a:ext cx="57956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02</a:t>
            </a:r>
            <a:endParaRPr b="0" i="0" sz="1800" u="none" cap="none" strike="noStrike">
              <a:solidFill>
                <a:srgbClr val="3F3F3F"/>
              </a:solidFill>
              <a:latin typeface="Calibri"/>
              <a:ea typeface="Calibri"/>
              <a:cs typeface="Calibri"/>
              <a:sym typeface="Calibri"/>
            </a:endParaRPr>
          </a:p>
        </p:txBody>
      </p:sp>
      <p:sp>
        <p:nvSpPr>
          <p:cNvPr id="127" name="Google Shape;127;p5"/>
          <p:cNvSpPr txBox="1"/>
          <p:nvPr/>
        </p:nvSpPr>
        <p:spPr>
          <a:xfrm>
            <a:off x="5950180" y="1306122"/>
            <a:ext cx="5004900" cy="861734"/>
          </a:xfrm>
          <a:prstGeom prst="rect">
            <a:avLst/>
          </a:prstGeom>
          <a:noFill/>
          <a:ln>
            <a:noFill/>
          </a:ln>
        </p:spPr>
        <p:txBody>
          <a:bodyPr anchorCtr="0" anchor="t" bIns="45700" lIns="91425" spcFirstLastPara="1" rIns="91425" wrap="square" tIns="45700">
            <a:spAutoFit/>
          </a:bodyPr>
          <a:lstStyle/>
          <a:p>
            <a:pPr indent="0" lvl="0" marL="0" marR="0" rtl="0" algn="r">
              <a:lnSpc>
                <a:spcPct val="125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Identify differential expressed genes (DEGs)</a:t>
            </a:r>
            <a:endParaRPr b="0" i="0" sz="2000" u="none" cap="none" strike="noStrike">
              <a:solidFill>
                <a:srgbClr val="3F3F3F"/>
              </a:solidFill>
              <a:latin typeface="Microsoft Yahei"/>
              <a:ea typeface="Microsoft Yahei"/>
              <a:cs typeface="Microsoft Yahei"/>
              <a:sym typeface="Microsoft Yahei"/>
            </a:endParaRPr>
          </a:p>
        </p:txBody>
      </p:sp>
      <p:sp>
        <p:nvSpPr>
          <p:cNvPr id="128" name="Google Shape;128;p5"/>
          <p:cNvSpPr txBox="1"/>
          <p:nvPr/>
        </p:nvSpPr>
        <p:spPr>
          <a:xfrm>
            <a:off x="8131067" y="3377502"/>
            <a:ext cx="4006070" cy="861734"/>
          </a:xfrm>
          <a:prstGeom prst="rect">
            <a:avLst/>
          </a:prstGeom>
          <a:noFill/>
          <a:ln>
            <a:noFill/>
          </a:ln>
        </p:spPr>
        <p:txBody>
          <a:bodyPr anchorCtr="0" anchor="t" bIns="45700" lIns="91425" spcFirstLastPara="1" rIns="91425" wrap="square" tIns="45700">
            <a:spAutoFit/>
          </a:bodyPr>
          <a:lstStyle/>
          <a:p>
            <a:pPr indent="0" lvl="0" marL="0" marR="0" rtl="0" algn="r">
              <a:lnSpc>
                <a:spcPct val="125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Identify regions with a change in chromatin accessibility</a:t>
            </a:r>
            <a:endParaRPr b="0" i="0" sz="1800" u="none" cap="none" strike="noStrike">
              <a:solidFill>
                <a:srgbClr val="000000"/>
              </a:solidFill>
              <a:latin typeface="Arial"/>
              <a:ea typeface="Arial"/>
              <a:cs typeface="Arial"/>
              <a:sym typeface="Arial"/>
            </a:endParaRPr>
          </a:p>
        </p:txBody>
      </p:sp>
      <p:sp>
        <p:nvSpPr>
          <p:cNvPr id="129" name="Google Shape;129;p5"/>
          <p:cNvSpPr txBox="1"/>
          <p:nvPr/>
        </p:nvSpPr>
        <p:spPr>
          <a:xfrm>
            <a:off x="6627175" y="5524936"/>
            <a:ext cx="4861800" cy="861734"/>
          </a:xfrm>
          <a:prstGeom prst="rect">
            <a:avLst/>
          </a:prstGeom>
          <a:noFill/>
          <a:ln>
            <a:noFill/>
          </a:ln>
        </p:spPr>
        <p:txBody>
          <a:bodyPr anchorCtr="0" anchor="t" bIns="45700" lIns="91425" spcFirstLastPara="1" rIns="91425" wrap="square" tIns="45700">
            <a:spAutoFit/>
          </a:bodyPr>
          <a:lstStyle/>
          <a:p>
            <a:pPr indent="0" lvl="0" marL="0" marR="0" rtl="0" algn="r">
              <a:lnSpc>
                <a:spcPct val="125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DEGs with an enhancer experiencing chromatin accessibility changes</a:t>
            </a:r>
            <a:endParaRPr b="0" i="0" sz="2000" u="none" cap="none" strike="noStrike">
              <a:solidFill>
                <a:srgbClr val="3F3F3F"/>
              </a:solidFill>
              <a:latin typeface="Microsoft Yahei"/>
              <a:ea typeface="Microsoft Yahei"/>
              <a:cs typeface="Microsoft Yahei"/>
              <a:sym typeface="Microsoft Yahe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133" name="Shape 133"/>
        <p:cNvGrpSpPr/>
        <p:nvPr/>
      </p:nvGrpSpPr>
      <p:grpSpPr>
        <a:xfrm>
          <a:off x="0" y="0"/>
          <a:ext cx="0" cy="0"/>
          <a:chOff x="0" y="0"/>
          <a:chExt cx="0" cy="0"/>
        </a:xfrm>
      </p:grpSpPr>
      <p:sp>
        <p:nvSpPr>
          <p:cNvPr id="134" name="Google Shape;134;p19"/>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5" name="Google Shape;135;p19"/>
          <p:cNvGrpSpPr/>
          <p:nvPr/>
        </p:nvGrpSpPr>
        <p:grpSpPr>
          <a:xfrm>
            <a:off x="306853" y="-183197"/>
            <a:ext cx="1253614" cy="1477739"/>
            <a:chOff x="253785" y="-284684"/>
            <a:chExt cx="1253614" cy="1477739"/>
          </a:xfrm>
        </p:grpSpPr>
        <p:sp>
          <p:nvSpPr>
            <p:cNvPr id="136" name="Google Shape;136;p19"/>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37" name="Google Shape;137;p19"/>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38" name="Google Shape;138;p19"/>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139" name="Google Shape;139;p19"/>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03</a:t>
            </a:r>
            <a:endParaRPr b="1" i="0" sz="4400" u="none" cap="none" strike="noStrike">
              <a:solidFill>
                <a:schemeClr val="lt1"/>
              </a:solidFill>
              <a:latin typeface="Microsoft Yahei"/>
              <a:ea typeface="Microsoft Yahei"/>
              <a:cs typeface="Microsoft Yahei"/>
              <a:sym typeface="Microsoft Yahei"/>
            </a:endParaRPr>
          </a:p>
        </p:txBody>
      </p:sp>
      <p:sp>
        <p:nvSpPr>
          <p:cNvPr id="140" name="Google Shape;140;p19"/>
          <p:cNvSpPr txBox="1"/>
          <p:nvPr/>
        </p:nvSpPr>
        <p:spPr>
          <a:xfrm>
            <a:off x="1262852" y="474375"/>
            <a:ext cx="494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Sample preparation and collection</a:t>
            </a:r>
            <a:endParaRPr b="0" i="0" sz="2000" u="none" cap="none" strike="noStrike">
              <a:solidFill>
                <a:srgbClr val="3F3F3F"/>
              </a:solidFill>
              <a:latin typeface="Microsoft Yahei"/>
              <a:ea typeface="Microsoft Yahei"/>
              <a:cs typeface="Microsoft Yahei"/>
              <a:sym typeface="Microsoft Yahei"/>
            </a:endParaRPr>
          </a:p>
        </p:txBody>
      </p:sp>
      <p:sp>
        <p:nvSpPr>
          <p:cNvPr id="141" name="Google Shape;141;p19"/>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19"/>
          <p:cNvSpPr txBox="1"/>
          <p:nvPr/>
        </p:nvSpPr>
        <p:spPr>
          <a:xfrm>
            <a:off x="191318" y="6043942"/>
            <a:ext cx="198990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Treated THP-1 cells</a:t>
            </a:r>
            <a:endParaRPr b="0" i="0" sz="1400" u="none" cap="none" strike="noStrike">
              <a:solidFill>
                <a:srgbClr val="000000"/>
              </a:solidFill>
              <a:latin typeface="Arial"/>
              <a:ea typeface="Arial"/>
              <a:cs typeface="Arial"/>
              <a:sym typeface="Arial"/>
            </a:endParaRPr>
          </a:p>
        </p:txBody>
      </p:sp>
      <p:sp>
        <p:nvSpPr>
          <p:cNvPr id="143" name="Google Shape;143;p19"/>
          <p:cNvSpPr txBox="1"/>
          <p:nvPr/>
        </p:nvSpPr>
        <p:spPr>
          <a:xfrm>
            <a:off x="191318" y="1669157"/>
            <a:ext cx="241728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Untreated THP-1 cells </a:t>
            </a:r>
            <a:endParaRPr b="0" i="0" sz="1400" u="none" cap="none" strike="noStrike">
              <a:solidFill>
                <a:srgbClr val="000000"/>
              </a:solidFill>
              <a:latin typeface="Arial"/>
              <a:ea typeface="Arial"/>
              <a:cs typeface="Arial"/>
              <a:sym typeface="Arial"/>
            </a:endParaRPr>
          </a:p>
        </p:txBody>
      </p:sp>
      <p:grpSp>
        <p:nvGrpSpPr>
          <p:cNvPr id="144" name="Google Shape;144;p19"/>
          <p:cNvGrpSpPr/>
          <p:nvPr/>
        </p:nvGrpSpPr>
        <p:grpSpPr>
          <a:xfrm>
            <a:off x="110129" y="3925036"/>
            <a:ext cx="3714306" cy="2039552"/>
            <a:chOff x="933660" y="4120653"/>
            <a:chExt cx="3714306" cy="2039552"/>
          </a:xfrm>
        </p:grpSpPr>
        <p:pic>
          <p:nvPicPr>
            <p:cNvPr descr="A picture containing text&#10;&#10;Description automatically generated" id="145" name="Google Shape;145;p19"/>
            <p:cNvPicPr preferRelativeResize="0"/>
            <p:nvPr/>
          </p:nvPicPr>
          <p:blipFill rotWithShape="1">
            <a:blip r:embed="rId3">
              <a:alphaModFix/>
            </a:blip>
            <a:srcRect b="0" l="0" r="0" t="0"/>
            <a:stretch/>
          </p:blipFill>
          <p:spPr>
            <a:xfrm>
              <a:off x="933660" y="4120653"/>
              <a:ext cx="3714306" cy="2039552"/>
            </a:xfrm>
            <a:prstGeom prst="rect">
              <a:avLst/>
            </a:prstGeom>
            <a:noFill/>
            <a:ln>
              <a:noFill/>
            </a:ln>
          </p:spPr>
        </p:pic>
        <p:sp>
          <p:nvSpPr>
            <p:cNvPr id="146" name="Google Shape;146;p19"/>
            <p:cNvSpPr txBox="1"/>
            <p:nvPr/>
          </p:nvSpPr>
          <p:spPr>
            <a:xfrm>
              <a:off x="1162697" y="4869078"/>
              <a:ext cx="106113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E2E2E"/>
                  </a:solidFill>
                  <a:latin typeface="Calibri"/>
                  <a:ea typeface="Calibri"/>
                  <a:cs typeface="Calibri"/>
                  <a:sym typeface="Calibri"/>
                </a:rPr>
                <a:t>(24 hour)</a:t>
              </a:r>
              <a:endParaRPr b="0" i="0" sz="1600" u="none" cap="none" strike="noStrike">
                <a:solidFill>
                  <a:srgbClr val="2E2E2E"/>
                </a:solidFill>
                <a:latin typeface="Arial"/>
                <a:ea typeface="Arial"/>
                <a:cs typeface="Arial"/>
                <a:sym typeface="Arial"/>
              </a:endParaRPr>
            </a:p>
          </p:txBody>
        </p:sp>
      </p:grpSp>
      <p:pic>
        <p:nvPicPr>
          <p:cNvPr descr="A picture containing dishware&#10;&#10;Description automatically generated" id="147" name="Google Shape;147;p19"/>
          <p:cNvPicPr preferRelativeResize="0"/>
          <p:nvPr/>
        </p:nvPicPr>
        <p:blipFill rotWithShape="1">
          <a:blip r:embed="rId4">
            <a:alphaModFix/>
          </a:blip>
          <a:srcRect b="0" l="0" r="0" t="0"/>
          <a:stretch/>
        </p:blipFill>
        <p:spPr>
          <a:xfrm>
            <a:off x="1505114" y="2202019"/>
            <a:ext cx="2208914" cy="1439195"/>
          </a:xfrm>
          <a:prstGeom prst="rect">
            <a:avLst/>
          </a:prstGeom>
          <a:noFill/>
          <a:ln>
            <a:noFill/>
          </a:ln>
        </p:spPr>
      </p:pic>
      <p:sp>
        <p:nvSpPr>
          <p:cNvPr id="148" name="Google Shape;148;p19"/>
          <p:cNvSpPr txBox="1"/>
          <p:nvPr/>
        </p:nvSpPr>
        <p:spPr>
          <a:xfrm>
            <a:off x="10824875" y="6413225"/>
            <a:ext cx="163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(Kr et al., 2020)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DCDB"/>
            </a:gs>
            <a:gs pos="13000">
              <a:srgbClr val="E9E7E8"/>
            </a:gs>
            <a:gs pos="23000">
              <a:srgbClr val="ECEAEB"/>
            </a:gs>
            <a:gs pos="34000">
              <a:srgbClr val="EDEBEE"/>
            </a:gs>
            <a:gs pos="51000">
              <a:srgbClr val="EDEDEF"/>
            </a:gs>
            <a:gs pos="73000">
              <a:srgbClr val="F2F2F4"/>
            </a:gs>
            <a:gs pos="100000">
              <a:srgbClr val="F2F2F4"/>
            </a:gs>
          </a:gsLst>
          <a:lin ang="16200000" scaled="0"/>
        </a:gradFill>
      </p:bgPr>
    </p:bg>
    <p:spTree>
      <p:nvGrpSpPr>
        <p:cNvPr id="152" name="Shape 152"/>
        <p:cNvGrpSpPr/>
        <p:nvPr/>
      </p:nvGrpSpPr>
      <p:grpSpPr>
        <a:xfrm>
          <a:off x="0" y="0"/>
          <a:ext cx="0" cy="0"/>
          <a:chOff x="0" y="0"/>
          <a:chExt cx="0" cy="0"/>
        </a:xfrm>
      </p:grpSpPr>
      <p:sp>
        <p:nvSpPr>
          <p:cNvPr id="153" name="Google Shape;153;p6"/>
          <p:cNvSpPr/>
          <p:nvPr/>
        </p:nvSpPr>
        <p:spPr>
          <a:xfrm flipH="1" rot="10800000">
            <a:off x="128" y="1"/>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54" name="Google Shape;154;p6"/>
          <p:cNvGrpSpPr/>
          <p:nvPr/>
        </p:nvGrpSpPr>
        <p:grpSpPr>
          <a:xfrm>
            <a:off x="306853" y="-183197"/>
            <a:ext cx="1253614" cy="1477739"/>
            <a:chOff x="253785" y="-284684"/>
            <a:chExt cx="1253614" cy="1477739"/>
          </a:xfrm>
        </p:grpSpPr>
        <p:sp>
          <p:nvSpPr>
            <p:cNvPr id="155" name="Google Shape;155;p6"/>
            <p:cNvSpPr/>
            <p:nvPr/>
          </p:nvSpPr>
          <p:spPr>
            <a:xfrm rot="2747839">
              <a:off x="336692" y="-150750"/>
              <a:ext cx="283103" cy="283103"/>
            </a:xfrm>
            <a:prstGeom prst="diamond">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56" name="Google Shape;156;p6"/>
            <p:cNvSpPr/>
            <p:nvPr/>
          </p:nvSpPr>
          <p:spPr>
            <a:xfrm rot="8147839">
              <a:off x="496416" y="-179502"/>
              <a:ext cx="508031" cy="508031"/>
            </a:xfrm>
            <a:prstGeom prst="diamond">
              <a:avLst/>
            </a:prstGeom>
            <a:solidFill>
              <a:srgbClr val="3F3F3F"/>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sp>
          <p:nvSpPr>
            <p:cNvPr id="157" name="Google Shape;157;p6"/>
            <p:cNvSpPr/>
            <p:nvPr/>
          </p:nvSpPr>
          <p:spPr>
            <a:xfrm rot="-2652161">
              <a:off x="437330" y="122985"/>
              <a:ext cx="886525" cy="886525"/>
            </a:xfrm>
            <a:prstGeom prst="diamond">
              <a:avLst/>
            </a:prstGeom>
            <a:solidFill>
              <a:srgbClr val="3F3F3F"/>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939393"/>
                </a:solidFill>
                <a:latin typeface="Calibri"/>
                <a:ea typeface="Calibri"/>
                <a:cs typeface="Calibri"/>
                <a:sym typeface="Calibri"/>
              </a:endParaRPr>
            </a:p>
          </p:txBody>
        </p:sp>
      </p:grpSp>
      <p:sp>
        <p:nvSpPr>
          <p:cNvPr id="158" name="Google Shape;158;p6"/>
          <p:cNvSpPr txBox="1"/>
          <p:nvPr/>
        </p:nvSpPr>
        <p:spPr>
          <a:xfrm>
            <a:off x="604482" y="408139"/>
            <a:ext cx="65835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Microsoft Yahei"/>
                <a:ea typeface="Microsoft Yahei"/>
                <a:cs typeface="Microsoft Yahei"/>
                <a:sym typeface="Microsoft Yahei"/>
              </a:rPr>
              <a:t>03</a:t>
            </a:r>
            <a:endParaRPr b="1" i="0" sz="4400" u="none" cap="none" strike="noStrike">
              <a:solidFill>
                <a:schemeClr val="lt1"/>
              </a:solidFill>
              <a:latin typeface="Microsoft Yahei"/>
              <a:ea typeface="Microsoft Yahei"/>
              <a:cs typeface="Microsoft Yahei"/>
              <a:sym typeface="Microsoft Yahei"/>
            </a:endParaRPr>
          </a:p>
        </p:txBody>
      </p:sp>
      <p:sp>
        <p:nvSpPr>
          <p:cNvPr id="159" name="Google Shape;159;p6"/>
          <p:cNvSpPr txBox="1"/>
          <p:nvPr/>
        </p:nvSpPr>
        <p:spPr>
          <a:xfrm>
            <a:off x="1262852" y="474375"/>
            <a:ext cx="494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Microsoft Yahei"/>
                <a:ea typeface="Microsoft Yahei"/>
                <a:cs typeface="Microsoft Yahei"/>
                <a:sym typeface="Microsoft Yahei"/>
              </a:rPr>
              <a:t>Sample preparation and collection</a:t>
            </a:r>
            <a:endParaRPr b="0" i="0" sz="2000" u="none" cap="none" strike="noStrike">
              <a:solidFill>
                <a:srgbClr val="3F3F3F"/>
              </a:solidFill>
              <a:latin typeface="Microsoft Yahei"/>
              <a:ea typeface="Microsoft Yahei"/>
              <a:cs typeface="Microsoft Yahei"/>
              <a:sym typeface="Microsoft Yahei"/>
            </a:endParaRPr>
          </a:p>
        </p:txBody>
      </p:sp>
      <p:sp>
        <p:nvSpPr>
          <p:cNvPr id="160" name="Google Shape;160;p6"/>
          <p:cNvSpPr/>
          <p:nvPr/>
        </p:nvSpPr>
        <p:spPr>
          <a:xfrm flipH="1" rot="10800000">
            <a:off x="128" y="6768148"/>
            <a:ext cx="12191744" cy="9550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 name="Google Shape;161;p6"/>
          <p:cNvSpPr/>
          <p:nvPr/>
        </p:nvSpPr>
        <p:spPr>
          <a:xfrm>
            <a:off x="4956498" y="1906672"/>
            <a:ext cx="6896335" cy="4113272"/>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62" name="Google Shape;162;p6"/>
          <p:cNvCxnSpPr>
            <a:stCxn id="163" idx="3"/>
          </p:cNvCxnSpPr>
          <p:nvPr/>
        </p:nvCxnSpPr>
        <p:spPr>
          <a:xfrm>
            <a:off x="3714028" y="2921617"/>
            <a:ext cx="1242600" cy="0"/>
          </a:xfrm>
          <a:prstGeom prst="straightConnector1">
            <a:avLst/>
          </a:prstGeom>
          <a:noFill/>
          <a:ln cap="flat" cmpd="sng" w="9525">
            <a:solidFill>
              <a:schemeClr val="accent1"/>
            </a:solidFill>
            <a:prstDash val="solid"/>
            <a:miter lim="800000"/>
            <a:headEnd len="sm" w="sm" type="none"/>
            <a:tailEnd len="med" w="med" type="triangle"/>
          </a:ln>
        </p:spPr>
      </p:cxnSp>
      <p:sp>
        <p:nvSpPr>
          <p:cNvPr id="164" name="Google Shape;164;p6"/>
          <p:cNvSpPr txBox="1"/>
          <p:nvPr/>
        </p:nvSpPr>
        <p:spPr>
          <a:xfrm>
            <a:off x="191318" y="6043942"/>
            <a:ext cx="198990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Treated THP-1 cells</a:t>
            </a:r>
            <a:endParaRPr b="0" i="0" sz="1400" u="none" cap="none" strike="noStrike">
              <a:solidFill>
                <a:srgbClr val="000000"/>
              </a:solidFill>
              <a:latin typeface="Arial"/>
              <a:ea typeface="Arial"/>
              <a:cs typeface="Arial"/>
              <a:sym typeface="Arial"/>
            </a:endParaRPr>
          </a:p>
        </p:txBody>
      </p:sp>
      <p:sp>
        <p:nvSpPr>
          <p:cNvPr id="165" name="Google Shape;165;p6"/>
          <p:cNvSpPr txBox="1"/>
          <p:nvPr/>
        </p:nvSpPr>
        <p:spPr>
          <a:xfrm>
            <a:off x="191318" y="1669157"/>
            <a:ext cx="241728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Untreated THP-1 cells </a:t>
            </a:r>
            <a:endParaRPr b="0" i="0" sz="1400" u="none" cap="none" strike="noStrike">
              <a:solidFill>
                <a:srgbClr val="000000"/>
              </a:solidFill>
              <a:latin typeface="Arial"/>
              <a:ea typeface="Arial"/>
              <a:cs typeface="Arial"/>
              <a:sym typeface="Arial"/>
            </a:endParaRPr>
          </a:p>
        </p:txBody>
      </p:sp>
      <p:pic>
        <p:nvPicPr>
          <p:cNvPr descr="Timeline&#10;&#10;Description automatically generated with medium confidence" id="166" name="Google Shape;166;p6"/>
          <p:cNvPicPr preferRelativeResize="0"/>
          <p:nvPr/>
        </p:nvPicPr>
        <p:blipFill rotWithShape="1">
          <a:blip r:embed="rId3">
            <a:alphaModFix/>
          </a:blip>
          <a:srcRect b="0" l="0" r="0" t="0"/>
          <a:stretch/>
        </p:blipFill>
        <p:spPr>
          <a:xfrm>
            <a:off x="5922942" y="2413856"/>
            <a:ext cx="2194126" cy="1156149"/>
          </a:xfrm>
          <a:prstGeom prst="rect">
            <a:avLst/>
          </a:prstGeom>
          <a:noFill/>
          <a:ln>
            <a:noFill/>
          </a:ln>
        </p:spPr>
      </p:pic>
      <p:pic>
        <p:nvPicPr>
          <p:cNvPr descr="A picture containing text&#10;&#10;Description automatically generated" id="167" name="Google Shape;167;p6"/>
          <p:cNvPicPr preferRelativeResize="0"/>
          <p:nvPr/>
        </p:nvPicPr>
        <p:blipFill rotWithShape="1">
          <a:blip r:embed="rId4">
            <a:alphaModFix/>
          </a:blip>
          <a:srcRect b="0" l="0" r="0" t="0"/>
          <a:stretch/>
        </p:blipFill>
        <p:spPr>
          <a:xfrm>
            <a:off x="5332756" y="4803094"/>
            <a:ext cx="3374497" cy="816949"/>
          </a:xfrm>
          <a:prstGeom prst="rect">
            <a:avLst/>
          </a:prstGeom>
          <a:noFill/>
          <a:ln>
            <a:noFill/>
          </a:ln>
        </p:spPr>
      </p:pic>
      <p:grpSp>
        <p:nvGrpSpPr>
          <p:cNvPr id="168" name="Google Shape;168;p6"/>
          <p:cNvGrpSpPr/>
          <p:nvPr/>
        </p:nvGrpSpPr>
        <p:grpSpPr>
          <a:xfrm>
            <a:off x="110129" y="3925036"/>
            <a:ext cx="3714306" cy="2039552"/>
            <a:chOff x="933660" y="4120653"/>
            <a:chExt cx="3714306" cy="2039552"/>
          </a:xfrm>
        </p:grpSpPr>
        <p:pic>
          <p:nvPicPr>
            <p:cNvPr descr="A picture containing text&#10;&#10;Description automatically generated" id="169" name="Google Shape;169;p6"/>
            <p:cNvPicPr preferRelativeResize="0"/>
            <p:nvPr/>
          </p:nvPicPr>
          <p:blipFill rotWithShape="1">
            <a:blip r:embed="rId5">
              <a:alphaModFix/>
            </a:blip>
            <a:srcRect b="0" l="0" r="0" t="0"/>
            <a:stretch/>
          </p:blipFill>
          <p:spPr>
            <a:xfrm>
              <a:off x="933660" y="4120653"/>
              <a:ext cx="3714306" cy="2039552"/>
            </a:xfrm>
            <a:prstGeom prst="rect">
              <a:avLst/>
            </a:prstGeom>
            <a:noFill/>
            <a:ln>
              <a:noFill/>
            </a:ln>
          </p:spPr>
        </p:pic>
        <p:sp>
          <p:nvSpPr>
            <p:cNvPr id="170" name="Google Shape;170;p6"/>
            <p:cNvSpPr txBox="1"/>
            <p:nvPr/>
          </p:nvSpPr>
          <p:spPr>
            <a:xfrm>
              <a:off x="1162697" y="4869078"/>
              <a:ext cx="106113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E2E2E"/>
                  </a:solidFill>
                  <a:latin typeface="Calibri"/>
                  <a:ea typeface="Calibri"/>
                  <a:cs typeface="Calibri"/>
                  <a:sym typeface="Calibri"/>
                </a:rPr>
                <a:t>(24 hour)</a:t>
              </a:r>
              <a:endParaRPr b="0" i="0" sz="1600" u="none" cap="none" strike="noStrike">
                <a:solidFill>
                  <a:srgbClr val="2E2E2E"/>
                </a:solidFill>
                <a:latin typeface="Arial"/>
                <a:ea typeface="Arial"/>
                <a:cs typeface="Arial"/>
                <a:sym typeface="Arial"/>
              </a:endParaRPr>
            </a:p>
          </p:txBody>
        </p:sp>
      </p:grpSp>
      <p:pic>
        <p:nvPicPr>
          <p:cNvPr descr="A picture containing dishware&#10;&#10;Description automatically generated" id="163" name="Google Shape;163;p6"/>
          <p:cNvPicPr preferRelativeResize="0"/>
          <p:nvPr/>
        </p:nvPicPr>
        <p:blipFill rotWithShape="1">
          <a:blip r:embed="rId6">
            <a:alphaModFix/>
          </a:blip>
          <a:srcRect b="0" l="0" r="0" t="0"/>
          <a:stretch/>
        </p:blipFill>
        <p:spPr>
          <a:xfrm>
            <a:off x="1505114" y="2202019"/>
            <a:ext cx="2208914" cy="1439195"/>
          </a:xfrm>
          <a:prstGeom prst="rect">
            <a:avLst/>
          </a:prstGeom>
          <a:noFill/>
          <a:ln>
            <a:noFill/>
          </a:ln>
        </p:spPr>
      </p:pic>
      <p:sp>
        <p:nvSpPr>
          <p:cNvPr id="171" name="Google Shape;171;p6"/>
          <p:cNvSpPr txBox="1"/>
          <p:nvPr/>
        </p:nvSpPr>
        <p:spPr>
          <a:xfrm>
            <a:off x="8872464" y="2838043"/>
            <a:ext cx="26949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Differential Expression Analysis</a:t>
            </a:r>
            <a:endParaRPr b="0" i="0" sz="1400" u="none" cap="none" strike="noStrike">
              <a:solidFill>
                <a:srgbClr val="000000"/>
              </a:solidFill>
              <a:latin typeface="Arial"/>
              <a:ea typeface="Arial"/>
              <a:cs typeface="Arial"/>
              <a:sym typeface="Arial"/>
            </a:endParaRPr>
          </a:p>
        </p:txBody>
      </p:sp>
      <p:sp>
        <p:nvSpPr>
          <p:cNvPr id="172" name="Google Shape;172;p6"/>
          <p:cNvSpPr txBox="1"/>
          <p:nvPr/>
        </p:nvSpPr>
        <p:spPr>
          <a:xfrm>
            <a:off x="8886873" y="4842738"/>
            <a:ext cx="27863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Differential Accessibility Analysis</a:t>
            </a:r>
            <a:endParaRPr b="0" i="0" sz="1400" u="none" cap="none" strike="noStrike">
              <a:solidFill>
                <a:srgbClr val="000000"/>
              </a:solidFill>
              <a:latin typeface="Arial"/>
              <a:ea typeface="Arial"/>
              <a:cs typeface="Arial"/>
              <a:sym typeface="Arial"/>
            </a:endParaRPr>
          </a:p>
        </p:txBody>
      </p:sp>
      <p:cxnSp>
        <p:nvCxnSpPr>
          <p:cNvPr id="173" name="Google Shape;173;p6"/>
          <p:cNvCxnSpPr/>
          <p:nvPr/>
        </p:nvCxnSpPr>
        <p:spPr>
          <a:xfrm>
            <a:off x="3714028" y="5305425"/>
            <a:ext cx="1242470" cy="0"/>
          </a:xfrm>
          <a:prstGeom prst="straightConnector1">
            <a:avLst/>
          </a:prstGeom>
          <a:noFill/>
          <a:ln cap="flat" cmpd="sng" w="9525">
            <a:solidFill>
              <a:srgbClr val="5597D3"/>
            </a:solidFill>
            <a:prstDash val="solid"/>
            <a:round/>
            <a:headEnd len="sm" w="sm" type="none"/>
            <a:tailEnd len="med" w="med" type="triangle"/>
          </a:ln>
        </p:spPr>
      </p:cxnSp>
      <p:sp>
        <p:nvSpPr>
          <p:cNvPr id="174" name="Google Shape;174;p6"/>
          <p:cNvSpPr txBox="1"/>
          <p:nvPr/>
        </p:nvSpPr>
        <p:spPr>
          <a:xfrm>
            <a:off x="10824875" y="6413225"/>
            <a:ext cx="163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(Kr et al., 2020)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2017-08-26T03:39:00Z</dcterms:created>
  <dc:creator>WWW</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